
<file path=[Content_Types].xml><?xml version="1.0" encoding="utf-8"?>
<Types xmlns="http://schemas.openxmlformats.org/package/2006/content-types">
  <Default ContentType="application/x-fontdata" Extension="fntdata"/>
  <Default ContentType="image/jpeg" Extension="jpeg"/>
  <Default ContentType="audio/mpeg" Extension="mp3"/>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svg" Type="http://schemas.openxmlformats.org/officeDocument/2006/relationships/image"/><Relationship Id="rId5" Target="../media/aAFqdqq9jU0.mp3" Type="http://schemas.microsoft.com/office/2007/relationships/media"/><Relationship Id="rId6" Target="../media/aAFqdqq9jU0.mp3" Type="http://schemas.openxmlformats.org/officeDocument/2006/relationships/audio"/></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23.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docs.google.com/document/d/1z5wdzQKeM6WOPV4pP-5f_r3HqOQCj9bNkJeq75uspUs/edit#heading=h.n25af8dt0zzq" TargetMode="External" Type="http://schemas.openxmlformats.org/officeDocument/2006/relationships/hyperlink"/><Relationship Id="rId5" Target="https://docs.google.com/document/d/1z5wdzQKeM6WOPV4pP-5f_r3HqOQCj9bNkJeq75uspUs/edit#heading=h.hoqhicvkdf1b" TargetMode="External" Type="http://schemas.openxmlformats.org/officeDocument/2006/relationships/hyperlink"/><Relationship Id="rId6" Target="https://docs.google.com/document/d/1z5wdzQKeM6WOPV4pP-5f_r3HqOQCj9bNkJeq75uspUs/edit#heading=h.s0zd4wci0ht7"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9144000" y="7106383"/>
            <a:ext cx="7913921" cy="2322260"/>
          </a:xfrm>
          <a:prstGeom prst="rect">
            <a:avLst/>
          </a:prstGeom>
        </p:spPr>
        <p:txBody>
          <a:bodyPr anchor="t" rtlCol="false" tIns="0" lIns="0" bIns="0" rIns="0">
            <a:spAutoFit/>
          </a:bodyPr>
          <a:lstStyle/>
          <a:p>
            <a:pPr>
              <a:lnSpc>
                <a:spcPts val="3727"/>
              </a:lnSpc>
            </a:pPr>
            <a:r>
              <a:rPr lang="en-US" sz="3030">
                <a:solidFill>
                  <a:srgbClr val="56AEFF"/>
                </a:solidFill>
                <a:latin typeface="DM Sans Italics"/>
              </a:rPr>
              <a:t>Presented by: Sairaj Jadhav</a:t>
            </a:r>
          </a:p>
          <a:p>
            <a:pPr>
              <a:lnSpc>
                <a:spcPts val="3727"/>
              </a:lnSpc>
            </a:pPr>
            <a:r>
              <a:rPr lang="en-US" sz="3030">
                <a:solidFill>
                  <a:srgbClr val="56AEFF"/>
                </a:solidFill>
                <a:latin typeface="DM Sans Italics"/>
              </a:rPr>
              <a:t>                        Ray Lien</a:t>
            </a:r>
          </a:p>
          <a:p>
            <a:pPr>
              <a:lnSpc>
                <a:spcPts val="3727"/>
              </a:lnSpc>
            </a:pPr>
            <a:r>
              <a:rPr lang="en-US" sz="3030">
                <a:solidFill>
                  <a:srgbClr val="56AEFF"/>
                </a:solidFill>
                <a:latin typeface="DM Sans Italics"/>
              </a:rPr>
              <a:t>                        Pragati Ingole</a:t>
            </a:r>
          </a:p>
          <a:p>
            <a:pPr>
              <a:lnSpc>
                <a:spcPts val="3727"/>
              </a:lnSpc>
            </a:pPr>
            <a:r>
              <a:rPr lang="en-US" sz="3030">
                <a:solidFill>
                  <a:srgbClr val="56AEFF"/>
                </a:solidFill>
                <a:latin typeface="DM Sans Italics"/>
              </a:rPr>
              <a:t>                        Mine Salman</a:t>
            </a:r>
          </a:p>
          <a:p>
            <a:pPr algn="l" marL="0" indent="0" lvl="0">
              <a:lnSpc>
                <a:spcPts val="3727"/>
              </a:lnSpc>
              <a:spcBef>
                <a:spcPct val="0"/>
              </a:spcBef>
            </a:pPr>
            <a:r>
              <a:rPr lang="en-US" sz="3030">
                <a:solidFill>
                  <a:srgbClr val="56AEFF"/>
                </a:solidFill>
                <a:latin typeface="DM Sans Italics"/>
              </a:rPr>
              <a:t>                        Vishnu Menon</a:t>
            </a:r>
          </a:p>
        </p:txBody>
      </p:sp>
      <p:sp>
        <p:nvSpPr>
          <p:cNvPr name="TextBox 8" id="8"/>
          <p:cNvSpPr txBox="true"/>
          <p:nvPr/>
        </p:nvSpPr>
        <p:spPr>
          <a:xfrm rot="0">
            <a:off x="1028700" y="1906895"/>
            <a:ext cx="10959085" cy="757237"/>
          </a:xfrm>
          <a:prstGeom prst="rect">
            <a:avLst/>
          </a:prstGeom>
        </p:spPr>
        <p:txBody>
          <a:bodyPr anchor="t" rtlCol="false" tIns="0" lIns="0" bIns="0" rIns="0">
            <a:spAutoFit/>
          </a:bodyPr>
          <a:lstStyle/>
          <a:p>
            <a:pPr>
              <a:lnSpc>
                <a:spcPts val="6000"/>
              </a:lnSpc>
            </a:pPr>
            <a:r>
              <a:rPr lang="en-US" sz="5000">
                <a:solidFill>
                  <a:srgbClr val="FFFBFB"/>
                </a:solidFill>
                <a:latin typeface="Now Bold"/>
              </a:rPr>
              <a:t>ISDS 556 - TEAM 2 PROJECT</a:t>
            </a:r>
          </a:p>
        </p:txBody>
      </p:sp>
      <p:sp>
        <p:nvSpPr>
          <p:cNvPr name="TextBox 9" id="9"/>
          <p:cNvSpPr txBox="true"/>
          <p:nvPr/>
        </p:nvSpPr>
        <p:spPr>
          <a:xfrm rot="0">
            <a:off x="1028700" y="3348135"/>
            <a:ext cx="13318057" cy="1190625"/>
          </a:xfrm>
          <a:prstGeom prst="rect">
            <a:avLst/>
          </a:prstGeom>
        </p:spPr>
        <p:txBody>
          <a:bodyPr anchor="t" rtlCol="false" tIns="0" lIns="0" bIns="0" rIns="0">
            <a:spAutoFit/>
          </a:bodyPr>
          <a:lstStyle/>
          <a:p>
            <a:pPr>
              <a:lnSpc>
                <a:spcPts val="9359"/>
              </a:lnSpc>
            </a:pPr>
            <a:r>
              <a:rPr lang="en-US" sz="7799">
                <a:solidFill>
                  <a:srgbClr val="56AEFF"/>
                </a:solidFill>
                <a:latin typeface="Now Bold"/>
              </a:rPr>
              <a:t>PUGLIA WINERY CASE</a:t>
            </a:r>
          </a:p>
        </p:txBody>
      </p:sp>
      <p:sp>
        <p:nvSpPr>
          <p:cNvPr name="TextBox 10" id="10"/>
          <p:cNvSpPr txBox="true"/>
          <p:nvPr/>
        </p:nvSpPr>
        <p:spPr>
          <a:xfrm rot="0">
            <a:off x="1028700" y="4977428"/>
            <a:ext cx="12652944" cy="757237"/>
          </a:xfrm>
          <a:prstGeom prst="rect">
            <a:avLst/>
          </a:prstGeom>
        </p:spPr>
        <p:txBody>
          <a:bodyPr anchor="t" rtlCol="false" tIns="0" lIns="0" bIns="0" rIns="0">
            <a:spAutoFit/>
          </a:bodyPr>
          <a:lstStyle/>
          <a:p>
            <a:pPr>
              <a:lnSpc>
                <a:spcPts val="6000"/>
              </a:lnSpc>
            </a:pPr>
            <a:r>
              <a:rPr lang="en-US" sz="5000">
                <a:solidFill>
                  <a:srgbClr val="FFFFFF"/>
                </a:solidFill>
                <a:latin typeface="Now Bold"/>
              </a:rPr>
              <a:t>PROF: PENG LIU</a:t>
            </a:r>
          </a:p>
        </p:txBody>
      </p:sp>
      <p:pic>
        <p:nvPicPr>
          <p:cNvPr name="Picture 11" id="11">
            <a:hlinkClick action="ppaction://media"/>
          </p:cNvPr>
          <p:cNvPicPr>
            <a:picLocks noChangeAspect="true"/>
          </p:cNvPicPr>
          <p:nvPr>
            <a:audioFile r:link="rId6"/>
            <p:extLst>
              <p:ext uri="{DAA4B4D4-6D71-4841-9C94-3DE7FCFB9230}">
                <p14:media xmlns:p14="http://schemas.microsoft.com/office/powerpoint/2010/main" r:embed="rId5">
                  <p14:trim st="0.0000" end="25197.5510"/>
                </p14:media>
              </p:ext>
            </p:extLst>
          </p:nvPr>
        </p:nvPicPr>
        <p:blipFill>
          <a:blip r:embed="rId4"/>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11"/>
                </p:tgtEl>
              </p:cBhvr>
            </p:cmd>
            <p:audio>
              <p:cMediaNode vol="100000" showWhenStopped="false">
                <p:cTn/>
                <p:tgtEl>
                  <p:spTgt spid="11"/>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6731888" y="4146536"/>
            <a:ext cx="8457192" cy="996964"/>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DATA ANALYSIS</a:t>
            </a:r>
          </a:p>
        </p:txBody>
      </p:sp>
      <p:sp>
        <p:nvSpPr>
          <p:cNvPr name="TextBox 6" id="6"/>
          <p:cNvSpPr txBox="true"/>
          <p:nvPr/>
        </p:nvSpPr>
        <p:spPr>
          <a:xfrm rot="0">
            <a:off x="7102571" y="5114925"/>
            <a:ext cx="7715827" cy="2252622"/>
          </a:xfrm>
          <a:prstGeom prst="rect">
            <a:avLst/>
          </a:prstGeom>
        </p:spPr>
        <p:txBody>
          <a:bodyPr anchor="t" rtlCol="false" tIns="0" lIns="0" bIns="0" rIns="0">
            <a:spAutoFit/>
          </a:bodyPr>
          <a:lstStyle/>
          <a:p>
            <a:pPr algn="ctr">
              <a:lnSpc>
                <a:spcPts val="2589"/>
              </a:lnSpc>
            </a:pPr>
            <a:r>
              <a:rPr lang="en-US" sz="1876" spc="183">
                <a:solidFill>
                  <a:srgbClr val="F5FFF5"/>
                </a:solidFill>
                <a:latin typeface="DM Sans"/>
              </a:rPr>
              <a:t> </a:t>
            </a:r>
          </a:p>
          <a:p>
            <a:pPr algn="ctr">
              <a:lnSpc>
                <a:spcPts val="2589"/>
              </a:lnSpc>
            </a:pPr>
            <a:r>
              <a:rPr lang="en-US" sz="1876" spc="183">
                <a:solidFill>
                  <a:srgbClr val="F5FFF5"/>
                </a:solidFill>
                <a:latin typeface="DM Sans"/>
              </a:rPr>
              <a:t>Our goal with data analysis was to unlock valuable insights from the available data to address the winery's key business challenges. For this, we had access to a rich dataset comprising product information, customer details, sales transactions, production data, and market information</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520663" y="1939902"/>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164691" y="1939541"/>
            <a:ext cx="8245699" cy="1428750"/>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rPr>
              <a:t>LET'S LEARN MORE ABOUT OUR DATA </a:t>
            </a:r>
          </a:p>
        </p:txBody>
      </p:sp>
      <p:sp>
        <p:nvSpPr>
          <p:cNvPr name="TextBox 7" id="7"/>
          <p:cNvSpPr txBox="true"/>
          <p:nvPr/>
        </p:nvSpPr>
        <p:spPr>
          <a:xfrm rot="0">
            <a:off x="4798792" y="4158954"/>
            <a:ext cx="9144236" cy="1285699"/>
          </a:xfrm>
          <a:prstGeom prst="rect">
            <a:avLst/>
          </a:prstGeom>
        </p:spPr>
        <p:txBody>
          <a:bodyPr anchor="t" rtlCol="false" tIns="0" lIns="0" bIns="0" rIns="0">
            <a:spAutoFit/>
          </a:bodyPr>
          <a:lstStyle/>
          <a:p>
            <a:pPr algn="ctr">
              <a:lnSpc>
                <a:spcPts val="5185"/>
              </a:lnSpc>
            </a:pPr>
            <a:r>
              <a:rPr lang="en-US" sz="3757">
                <a:solidFill>
                  <a:srgbClr val="4BD1FB"/>
                </a:solidFill>
                <a:latin typeface="DM Sans Bold"/>
              </a:rPr>
              <a:t>Primary and Secondary Data Sources</a:t>
            </a:r>
          </a:p>
          <a:p>
            <a:pPr algn="ctr" marL="0" indent="0" lvl="0">
              <a:lnSpc>
                <a:spcPts val="5185"/>
              </a:lnSpc>
              <a:spcBef>
                <a:spcPct val="0"/>
              </a:spcBef>
            </a:pPr>
          </a:p>
        </p:txBody>
      </p:sp>
      <p:sp>
        <p:nvSpPr>
          <p:cNvPr name="AutoShape 8" id="8"/>
          <p:cNvSpPr/>
          <p:nvPr/>
        </p:nvSpPr>
        <p:spPr>
          <a:xfrm>
            <a:off x="5003198" y="6208504"/>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605781" y="5095875"/>
            <a:ext cx="7363520" cy="758973"/>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rPr>
              <a:t>To ensure the validity of our analysis, we identified two types of data sources - primary and secondary. </a:t>
            </a:r>
          </a:p>
        </p:txBody>
      </p:sp>
      <p:sp>
        <p:nvSpPr>
          <p:cNvPr name="TextBox 10" id="10"/>
          <p:cNvSpPr txBox="true"/>
          <p:nvPr/>
        </p:nvSpPr>
        <p:spPr>
          <a:xfrm rot="0">
            <a:off x="5574864" y="6480704"/>
            <a:ext cx="7138272" cy="1942924"/>
          </a:xfrm>
          <a:prstGeom prst="rect">
            <a:avLst/>
          </a:prstGeom>
        </p:spPr>
        <p:txBody>
          <a:bodyPr anchor="t" rtlCol="false" tIns="0" lIns="0" bIns="0" rIns="0">
            <a:spAutoFit/>
          </a:bodyPr>
          <a:lstStyle/>
          <a:p>
            <a:pPr algn="ctr">
              <a:lnSpc>
                <a:spcPts val="5185"/>
              </a:lnSpc>
            </a:pPr>
            <a:r>
              <a:rPr lang="en-US" sz="3757">
                <a:solidFill>
                  <a:srgbClr val="4BD1FB"/>
                </a:solidFill>
                <a:latin typeface="DM Sans Bold"/>
              </a:rPr>
              <a:t>Measures of Interest and Data Source Mapping</a:t>
            </a:r>
          </a:p>
          <a:p>
            <a:pPr algn="ctr" marL="0" indent="0" lvl="0">
              <a:lnSpc>
                <a:spcPts val="5185"/>
              </a:lnSpc>
              <a:spcBef>
                <a:spcPct val="0"/>
              </a:spcBef>
            </a:pPr>
          </a:p>
        </p:txBody>
      </p:sp>
      <p:sp>
        <p:nvSpPr>
          <p:cNvPr name="AutoShape 11" id="11"/>
          <p:cNvSpPr/>
          <p:nvPr/>
        </p:nvSpPr>
        <p:spPr>
          <a:xfrm>
            <a:off x="5003198" y="9234487"/>
            <a:ext cx="8735422" cy="0"/>
          </a:xfrm>
          <a:prstGeom prst="line">
            <a:avLst/>
          </a:prstGeom>
          <a:ln cap="flat" w="47625">
            <a:solidFill>
              <a:srgbClr val="145DA0"/>
            </a:solidFill>
            <a:prstDash val="solid"/>
            <a:headEnd type="none" len="sm" w="sm"/>
            <a:tailEnd type="none" len="sm" w="sm"/>
          </a:ln>
        </p:spPr>
      </p:sp>
      <p:sp>
        <p:nvSpPr>
          <p:cNvPr name="TextBox 12" id="12"/>
          <p:cNvSpPr txBox="true"/>
          <p:nvPr/>
        </p:nvSpPr>
        <p:spPr>
          <a:xfrm rot="0">
            <a:off x="5692690" y="8013870"/>
            <a:ext cx="6902620" cy="77189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rPr>
              <a:t>To align the data sources with the measures of interest, we created a mapping matrix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6918075" y="1979457"/>
            <a:ext cx="4645617" cy="1184729"/>
            <a:chOff x="0" y="0"/>
            <a:chExt cx="2864026" cy="730386"/>
          </a:xfrm>
        </p:grpSpPr>
        <p:sp>
          <p:nvSpPr>
            <p:cNvPr name="Freeform 3" id="3"/>
            <p:cNvSpPr/>
            <p:nvPr/>
          </p:nvSpPr>
          <p:spPr>
            <a:xfrm flipH="false" flipV="false" rot="0">
              <a:off x="0" y="0"/>
              <a:ext cx="2864026" cy="730386"/>
            </a:xfrm>
            <a:custGeom>
              <a:avLst/>
              <a:gdLst/>
              <a:ahLst/>
              <a:cxnLst/>
              <a:rect r="r" b="b" t="t" l="l"/>
              <a:pathLst>
                <a:path h="730386" w="2864026">
                  <a:moveTo>
                    <a:pt x="0" y="0"/>
                  </a:moveTo>
                  <a:lnTo>
                    <a:pt x="2660826" y="0"/>
                  </a:lnTo>
                  <a:lnTo>
                    <a:pt x="2864026" y="365193"/>
                  </a:lnTo>
                  <a:lnTo>
                    <a:pt x="2660826"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558800" cy="444500"/>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5766892" y="3164186"/>
            <a:ext cx="5455067" cy="1252273"/>
            <a:chOff x="0" y="0"/>
            <a:chExt cx="3181658" cy="730386"/>
          </a:xfrm>
        </p:grpSpPr>
        <p:sp>
          <p:nvSpPr>
            <p:cNvPr name="Freeform 6" id="6"/>
            <p:cNvSpPr/>
            <p:nvPr/>
          </p:nvSpPr>
          <p:spPr>
            <a:xfrm flipH="false" flipV="false" rot="0">
              <a:off x="0" y="0"/>
              <a:ext cx="3181659" cy="730386"/>
            </a:xfrm>
            <a:custGeom>
              <a:avLst/>
              <a:gdLst/>
              <a:ahLst/>
              <a:cxnLst/>
              <a:rect r="r" b="b" t="t" l="l"/>
              <a:pathLst>
                <a:path h="730386" w="3181659">
                  <a:moveTo>
                    <a:pt x="0" y="0"/>
                  </a:moveTo>
                  <a:lnTo>
                    <a:pt x="2978459" y="0"/>
                  </a:lnTo>
                  <a:lnTo>
                    <a:pt x="3181659" y="365193"/>
                  </a:lnTo>
                  <a:lnTo>
                    <a:pt x="2978459"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558800" cy="444500"/>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6918075" y="4416459"/>
            <a:ext cx="4645617" cy="1267996"/>
            <a:chOff x="0" y="0"/>
            <a:chExt cx="2864026" cy="781721"/>
          </a:xfrm>
        </p:grpSpPr>
        <p:sp>
          <p:nvSpPr>
            <p:cNvPr name="Freeform 9" id="9"/>
            <p:cNvSpPr/>
            <p:nvPr/>
          </p:nvSpPr>
          <p:spPr>
            <a:xfrm flipH="false" flipV="false" rot="0">
              <a:off x="0" y="0"/>
              <a:ext cx="2864026" cy="781721"/>
            </a:xfrm>
            <a:custGeom>
              <a:avLst/>
              <a:gdLst/>
              <a:ahLst/>
              <a:cxnLst/>
              <a:rect r="r" b="b" t="t" l="l"/>
              <a:pathLst>
                <a:path h="781721" w="2864026">
                  <a:moveTo>
                    <a:pt x="0" y="0"/>
                  </a:moveTo>
                  <a:lnTo>
                    <a:pt x="2660826" y="0"/>
                  </a:lnTo>
                  <a:lnTo>
                    <a:pt x="2864026" y="390860"/>
                  </a:lnTo>
                  <a:lnTo>
                    <a:pt x="2660826" y="781721"/>
                  </a:lnTo>
                  <a:lnTo>
                    <a:pt x="0" y="781721"/>
                  </a:lnTo>
                  <a:lnTo>
                    <a:pt x="203200" y="390860"/>
                  </a:lnTo>
                  <a:lnTo>
                    <a:pt x="0" y="0"/>
                  </a:lnTo>
                  <a:close/>
                </a:path>
              </a:pathLst>
            </a:custGeom>
            <a:solidFill>
              <a:srgbClr val="56AEFF"/>
            </a:solidFill>
          </p:spPr>
        </p:sp>
        <p:sp>
          <p:nvSpPr>
            <p:cNvPr name="TextBox 10" id="10"/>
            <p:cNvSpPr txBox="true"/>
            <p:nvPr/>
          </p:nvSpPr>
          <p:spPr>
            <a:xfrm>
              <a:off x="177800" y="-38100"/>
              <a:ext cx="558800" cy="444500"/>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5848145" y="5675519"/>
            <a:ext cx="5373814" cy="1253690"/>
            <a:chOff x="0" y="0"/>
            <a:chExt cx="3312960" cy="772900"/>
          </a:xfrm>
        </p:grpSpPr>
        <p:sp>
          <p:nvSpPr>
            <p:cNvPr name="Freeform 12" id="12"/>
            <p:cNvSpPr/>
            <p:nvPr/>
          </p:nvSpPr>
          <p:spPr>
            <a:xfrm flipH="false" flipV="false" rot="0">
              <a:off x="0" y="0"/>
              <a:ext cx="3312960" cy="772900"/>
            </a:xfrm>
            <a:custGeom>
              <a:avLst/>
              <a:gdLst/>
              <a:ahLst/>
              <a:cxnLst/>
              <a:rect r="r" b="b" t="t" l="l"/>
              <a:pathLst>
                <a:path h="772900" w="3312960">
                  <a:moveTo>
                    <a:pt x="0" y="0"/>
                  </a:moveTo>
                  <a:lnTo>
                    <a:pt x="3109760" y="0"/>
                  </a:lnTo>
                  <a:lnTo>
                    <a:pt x="3312960" y="386450"/>
                  </a:lnTo>
                  <a:lnTo>
                    <a:pt x="3109760" y="772900"/>
                  </a:lnTo>
                  <a:lnTo>
                    <a:pt x="0" y="772900"/>
                  </a:lnTo>
                  <a:lnTo>
                    <a:pt x="203200" y="386450"/>
                  </a:lnTo>
                  <a:lnTo>
                    <a:pt x="0" y="0"/>
                  </a:lnTo>
                  <a:close/>
                </a:path>
              </a:pathLst>
            </a:custGeom>
            <a:solidFill>
              <a:srgbClr val="4BD1FB"/>
            </a:solidFill>
          </p:spPr>
        </p:sp>
        <p:sp>
          <p:nvSpPr>
            <p:cNvPr name="TextBox 13" id="13"/>
            <p:cNvSpPr txBox="true"/>
            <p:nvPr/>
          </p:nvSpPr>
          <p:spPr>
            <a:xfrm>
              <a:off x="177800" y="-38100"/>
              <a:ext cx="558800" cy="444500"/>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6918075" y="6872689"/>
            <a:ext cx="4645617" cy="1414327"/>
            <a:chOff x="0" y="0"/>
            <a:chExt cx="2399087" cy="730386"/>
          </a:xfrm>
        </p:grpSpPr>
        <p:sp>
          <p:nvSpPr>
            <p:cNvPr name="Freeform 15" id="15"/>
            <p:cNvSpPr/>
            <p:nvPr/>
          </p:nvSpPr>
          <p:spPr>
            <a:xfrm flipH="false" flipV="false" rot="0">
              <a:off x="0" y="0"/>
              <a:ext cx="2399087" cy="730386"/>
            </a:xfrm>
            <a:custGeom>
              <a:avLst/>
              <a:gdLst/>
              <a:ahLst/>
              <a:cxnLst/>
              <a:rect r="r" b="b" t="t" l="l"/>
              <a:pathLst>
                <a:path h="730386" w="2399087">
                  <a:moveTo>
                    <a:pt x="0" y="0"/>
                  </a:moveTo>
                  <a:lnTo>
                    <a:pt x="2195887" y="0"/>
                  </a:lnTo>
                  <a:lnTo>
                    <a:pt x="2399087" y="365193"/>
                  </a:lnTo>
                  <a:lnTo>
                    <a:pt x="2195887" y="730386"/>
                  </a:lnTo>
                  <a:lnTo>
                    <a:pt x="0" y="730386"/>
                  </a:lnTo>
                  <a:lnTo>
                    <a:pt x="203200" y="365193"/>
                  </a:lnTo>
                  <a:lnTo>
                    <a:pt x="0" y="0"/>
                  </a:lnTo>
                  <a:close/>
                </a:path>
              </a:pathLst>
            </a:custGeom>
            <a:solidFill>
              <a:srgbClr val="CFF4FF"/>
            </a:solidFill>
          </p:spPr>
        </p:sp>
        <p:sp>
          <p:nvSpPr>
            <p:cNvPr name="TextBox 16" id="16"/>
            <p:cNvSpPr txBox="true"/>
            <p:nvPr/>
          </p:nvSpPr>
          <p:spPr>
            <a:xfrm>
              <a:off x="177800" y="-38100"/>
              <a:ext cx="558800" cy="444500"/>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5802323" y="3179839"/>
            <a:ext cx="5229860" cy="2378605"/>
          </a:xfrm>
          <a:prstGeom prst="rect">
            <a:avLst/>
          </a:prstGeom>
        </p:spPr>
        <p:txBody>
          <a:bodyPr anchor="t" rtlCol="false" tIns="0" lIns="0" bIns="0" rIns="0">
            <a:spAutoFit/>
          </a:bodyPr>
          <a:lstStyle/>
          <a:p>
            <a:pPr algn="ctr">
              <a:lnSpc>
                <a:spcPts val="4759"/>
              </a:lnSpc>
            </a:pPr>
            <a:r>
              <a:rPr lang="en-US" sz="3449">
                <a:solidFill>
                  <a:srgbClr val="051D40"/>
                </a:solidFill>
                <a:latin typeface="DM Sans Bold"/>
              </a:rPr>
              <a:t>Product Profitability Analysis</a:t>
            </a:r>
          </a:p>
          <a:p>
            <a:pPr algn="ctr">
              <a:lnSpc>
                <a:spcPts val="4759"/>
              </a:lnSpc>
            </a:pPr>
          </a:p>
          <a:p>
            <a:pPr algn="ctr" marL="0" indent="0" lvl="0">
              <a:lnSpc>
                <a:spcPts val="4759"/>
              </a:lnSpc>
              <a:spcBef>
                <a:spcPct val="0"/>
              </a:spcBef>
            </a:pPr>
          </a:p>
        </p:txBody>
      </p:sp>
      <p:sp>
        <p:nvSpPr>
          <p:cNvPr name="TextBox 18" id="18"/>
          <p:cNvSpPr txBox="true"/>
          <p:nvPr/>
        </p:nvSpPr>
        <p:spPr>
          <a:xfrm rot="0">
            <a:off x="7598183" y="2328829"/>
            <a:ext cx="3195339" cy="578181"/>
          </a:xfrm>
          <a:prstGeom prst="rect">
            <a:avLst/>
          </a:prstGeom>
        </p:spPr>
        <p:txBody>
          <a:bodyPr anchor="t" rtlCol="false" tIns="0" lIns="0" bIns="0" rIns="0">
            <a:spAutoFit/>
          </a:bodyPr>
          <a:lstStyle/>
          <a:p>
            <a:pPr algn="ctr" marL="0" indent="0" lvl="0">
              <a:lnSpc>
                <a:spcPts val="4771"/>
              </a:lnSpc>
              <a:spcBef>
                <a:spcPct val="0"/>
              </a:spcBef>
            </a:pPr>
            <a:r>
              <a:rPr lang="en-US" sz="3457">
                <a:solidFill>
                  <a:srgbClr val="051D40"/>
                </a:solidFill>
                <a:latin typeface="DM Sans Bold"/>
              </a:rPr>
              <a:t>Data Cleansing</a:t>
            </a:r>
          </a:p>
        </p:txBody>
      </p:sp>
      <p:sp>
        <p:nvSpPr>
          <p:cNvPr name="TextBox 19" id="19"/>
          <p:cNvSpPr txBox="true"/>
          <p:nvPr/>
        </p:nvSpPr>
        <p:spPr>
          <a:xfrm rot="0">
            <a:off x="11725617" y="1987806"/>
            <a:ext cx="6046863" cy="1176380"/>
          </a:xfrm>
          <a:prstGeom prst="rect">
            <a:avLst/>
          </a:prstGeom>
        </p:spPr>
        <p:txBody>
          <a:bodyPr anchor="t" rtlCol="false" tIns="0" lIns="0" bIns="0" rIns="0">
            <a:spAutoFit/>
          </a:bodyPr>
          <a:lstStyle/>
          <a:p>
            <a:pPr marL="0" indent="0" lvl="0">
              <a:lnSpc>
                <a:spcPts val="2355"/>
              </a:lnSpc>
            </a:pPr>
            <a:r>
              <a:rPr lang="en-US" sz="1869">
                <a:solidFill>
                  <a:srgbClr val="FFFFFF"/>
                </a:solidFill>
                <a:latin typeface="DM Sans"/>
              </a:rPr>
              <a:t>Prior to analysis, data cleansing was diligently performed to ensure reliable results by encompassing tasks like handling missing values, detecting outliers, and eliminating duplicates.</a:t>
            </a:r>
          </a:p>
        </p:txBody>
      </p:sp>
      <p:sp>
        <p:nvSpPr>
          <p:cNvPr name="TextBox 20" id="20"/>
          <p:cNvSpPr txBox="true"/>
          <p:nvPr/>
        </p:nvSpPr>
        <p:spPr>
          <a:xfrm rot="0">
            <a:off x="7169745" y="4466578"/>
            <a:ext cx="4052214" cy="1189796"/>
          </a:xfrm>
          <a:prstGeom prst="rect">
            <a:avLst/>
          </a:prstGeom>
        </p:spPr>
        <p:txBody>
          <a:bodyPr anchor="t" rtlCol="false" tIns="0" lIns="0" bIns="0" rIns="0">
            <a:spAutoFit/>
          </a:bodyPr>
          <a:lstStyle/>
          <a:p>
            <a:pPr algn="ctr" marL="0" indent="0" lvl="0">
              <a:lnSpc>
                <a:spcPts val="4780"/>
              </a:lnSpc>
              <a:spcBef>
                <a:spcPct val="0"/>
              </a:spcBef>
            </a:pPr>
            <a:r>
              <a:rPr lang="en-US" sz="3464">
                <a:solidFill>
                  <a:srgbClr val="051D40"/>
                </a:solidFill>
                <a:latin typeface="DM Sans Bold"/>
              </a:rPr>
              <a:t>Key Customer Identification</a:t>
            </a:r>
          </a:p>
        </p:txBody>
      </p:sp>
      <p:sp>
        <p:nvSpPr>
          <p:cNvPr name="TextBox 21" id="21"/>
          <p:cNvSpPr txBox="true"/>
          <p:nvPr/>
        </p:nvSpPr>
        <p:spPr>
          <a:xfrm rot="0">
            <a:off x="6092837" y="5722555"/>
            <a:ext cx="4939346" cy="1120492"/>
          </a:xfrm>
          <a:prstGeom prst="rect">
            <a:avLst/>
          </a:prstGeom>
        </p:spPr>
        <p:txBody>
          <a:bodyPr anchor="t" rtlCol="false" tIns="0" lIns="0" bIns="0" rIns="0">
            <a:spAutoFit/>
          </a:bodyPr>
          <a:lstStyle/>
          <a:p>
            <a:pPr algn="ctr" marL="0" indent="0" lvl="0">
              <a:lnSpc>
                <a:spcPts val="4448"/>
              </a:lnSpc>
              <a:spcBef>
                <a:spcPct val="0"/>
              </a:spcBef>
            </a:pPr>
            <a:r>
              <a:rPr lang="en-US" sz="3223">
                <a:solidFill>
                  <a:srgbClr val="051D40"/>
                </a:solidFill>
                <a:latin typeface="DM Sans Bold"/>
              </a:rPr>
              <a:t>Market Profitability Assessment</a:t>
            </a:r>
          </a:p>
        </p:txBody>
      </p:sp>
      <p:sp>
        <p:nvSpPr>
          <p:cNvPr name="TextBox 22" id="22"/>
          <p:cNvSpPr txBox="true"/>
          <p:nvPr/>
        </p:nvSpPr>
        <p:spPr>
          <a:xfrm rot="0">
            <a:off x="7232203" y="6948258"/>
            <a:ext cx="4017361" cy="1723467"/>
          </a:xfrm>
          <a:prstGeom prst="rect">
            <a:avLst/>
          </a:prstGeom>
        </p:spPr>
        <p:txBody>
          <a:bodyPr anchor="t" rtlCol="false" tIns="0" lIns="0" bIns="0" rIns="0">
            <a:spAutoFit/>
          </a:bodyPr>
          <a:lstStyle/>
          <a:p>
            <a:pPr algn="ctr">
              <a:lnSpc>
                <a:spcPts val="4633"/>
              </a:lnSpc>
            </a:pPr>
            <a:r>
              <a:rPr lang="en-US" sz="3357">
                <a:solidFill>
                  <a:srgbClr val="051D40"/>
                </a:solidFill>
                <a:latin typeface="DM Sans Bold"/>
              </a:rPr>
              <a:t>Data Visualization and Reporting</a:t>
            </a:r>
          </a:p>
          <a:p>
            <a:pPr algn="ctr" marL="0" indent="0" lvl="0">
              <a:lnSpc>
                <a:spcPts val="4633"/>
              </a:lnSpc>
              <a:spcBef>
                <a:spcPct val="0"/>
              </a:spcBef>
            </a:pPr>
          </a:p>
        </p:txBody>
      </p:sp>
      <p:sp>
        <p:nvSpPr>
          <p:cNvPr name="TextBox 23" id="23"/>
          <p:cNvSpPr txBox="true"/>
          <p:nvPr/>
        </p:nvSpPr>
        <p:spPr>
          <a:xfrm rot="0">
            <a:off x="152400" y="3227464"/>
            <a:ext cx="5384214" cy="1470463"/>
          </a:xfrm>
          <a:prstGeom prst="rect">
            <a:avLst/>
          </a:prstGeom>
        </p:spPr>
        <p:txBody>
          <a:bodyPr anchor="t" rtlCol="false" tIns="0" lIns="0" bIns="0" rIns="0">
            <a:spAutoFit/>
          </a:bodyPr>
          <a:lstStyle/>
          <a:p>
            <a:pPr algn="just">
              <a:lnSpc>
                <a:spcPts val="2374"/>
              </a:lnSpc>
            </a:pPr>
            <a:r>
              <a:rPr lang="en-US" sz="1869">
                <a:solidFill>
                  <a:srgbClr val="FFFFFF"/>
                </a:solidFill>
                <a:latin typeface="DM Sans"/>
              </a:rPr>
              <a:t>This is integrated production data for sales, costs, and margins by product and wine type over different time periods</a:t>
            </a:r>
          </a:p>
          <a:p>
            <a:pPr algn="r">
              <a:lnSpc>
                <a:spcPts val="2356"/>
              </a:lnSpc>
            </a:pPr>
          </a:p>
          <a:p>
            <a:pPr algn="r" marL="0" indent="0" lvl="0">
              <a:lnSpc>
                <a:spcPts val="2356"/>
              </a:lnSpc>
            </a:pPr>
          </a:p>
        </p:txBody>
      </p:sp>
      <p:sp>
        <p:nvSpPr>
          <p:cNvPr name="TextBox 24" id="24"/>
          <p:cNvSpPr txBox="true"/>
          <p:nvPr/>
        </p:nvSpPr>
        <p:spPr>
          <a:xfrm rot="0">
            <a:off x="11756870" y="4162229"/>
            <a:ext cx="6015610" cy="1766930"/>
          </a:xfrm>
          <a:prstGeom prst="rect">
            <a:avLst/>
          </a:prstGeom>
        </p:spPr>
        <p:txBody>
          <a:bodyPr anchor="t" rtlCol="false" tIns="0" lIns="0" bIns="0" rIns="0">
            <a:spAutoFit/>
          </a:bodyPr>
          <a:lstStyle/>
          <a:p>
            <a:pPr>
              <a:lnSpc>
                <a:spcPts val="2355"/>
              </a:lnSpc>
            </a:pPr>
            <a:r>
              <a:rPr lang="en-US" sz="1869">
                <a:solidFill>
                  <a:srgbClr val="FFFFFF"/>
                </a:solidFill>
                <a:latin typeface="DM Sans"/>
              </a:rPr>
              <a:t> </a:t>
            </a:r>
          </a:p>
          <a:p>
            <a:pPr>
              <a:lnSpc>
                <a:spcPts val="2355"/>
              </a:lnSpc>
            </a:pPr>
            <a:r>
              <a:rPr lang="en-US" sz="1869">
                <a:solidFill>
                  <a:srgbClr val="FFFFFF"/>
                </a:solidFill>
                <a:latin typeface="DM Sans"/>
              </a:rPr>
              <a:t>We extracted details from the sales system, and segmented customers into high-value, repeat, and new categories to better understand preferences and enhance tailored service.</a:t>
            </a:r>
          </a:p>
          <a:p>
            <a:pPr marL="0" indent="0" lvl="0">
              <a:lnSpc>
                <a:spcPts val="2355"/>
              </a:lnSpc>
            </a:pPr>
          </a:p>
        </p:txBody>
      </p:sp>
      <p:sp>
        <p:nvSpPr>
          <p:cNvPr name="TextBox 25" id="25"/>
          <p:cNvSpPr txBox="true"/>
          <p:nvPr/>
        </p:nvSpPr>
        <p:spPr>
          <a:xfrm rot="0">
            <a:off x="142875" y="5752828"/>
            <a:ext cx="5393739" cy="1176380"/>
          </a:xfrm>
          <a:prstGeom prst="rect">
            <a:avLst/>
          </a:prstGeom>
        </p:spPr>
        <p:txBody>
          <a:bodyPr anchor="t" rtlCol="false" tIns="0" lIns="0" bIns="0" rIns="0">
            <a:spAutoFit/>
          </a:bodyPr>
          <a:lstStyle/>
          <a:p>
            <a:pPr algn="just" marL="0" indent="0" lvl="0">
              <a:lnSpc>
                <a:spcPts val="2355"/>
              </a:lnSpc>
            </a:pPr>
            <a:r>
              <a:rPr lang="en-US" sz="1869">
                <a:solidFill>
                  <a:srgbClr val="FFFFFF"/>
                </a:solidFill>
                <a:latin typeface="DM Sans"/>
              </a:rPr>
              <a:t>It utilized market-specific sales data to evaluate sales effectiveness and profitability, presenting insights through comparative dashboards to identify lucrative growth opportunities.</a:t>
            </a:r>
          </a:p>
        </p:txBody>
      </p:sp>
      <p:sp>
        <p:nvSpPr>
          <p:cNvPr name="TextBox 26" id="26"/>
          <p:cNvSpPr txBox="true"/>
          <p:nvPr/>
        </p:nvSpPr>
        <p:spPr>
          <a:xfrm rot="0">
            <a:off x="11756870" y="7004820"/>
            <a:ext cx="4807377" cy="880212"/>
          </a:xfrm>
          <a:prstGeom prst="rect">
            <a:avLst/>
          </a:prstGeom>
        </p:spPr>
        <p:txBody>
          <a:bodyPr anchor="t" rtlCol="false" tIns="0" lIns="0" bIns="0" rIns="0">
            <a:spAutoFit/>
          </a:bodyPr>
          <a:lstStyle/>
          <a:p>
            <a:pPr marL="0" indent="0" lvl="0">
              <a:lnSpc>
                <a:spcPts val="2352"/>
              </a:lnSpc>
            </a:pPr>
            <a:r>
              <a:rPr lang="en-US" sz="1867">
                <a:solidFill>
                  <a:srgbClr val="FFFFFF"/>
                </a:solidFill>
                <a:latin typeface="DM Sans"/>
              </a:rPr>
              <a:t>We used Tableau/Power BI to create interactive dashboards for data-driven insights.</a:t>
            </a:r>
          </a:p>
        </p:txBody>
      </p:sp>
      <p:sp>
        <p:nvSpPr>
          <p:cNvPr name="Freeform 27" id="27"/>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4057821" y="498611"/>
            <a:ext cx="9185597" cy="680366"/>
          </a:xfrm>
          <a:prstGeom prst="rect">
            <a:avLst/>
          </a:prstGeom>
        </p:spPr>
        <p:txBody>
          <a:bodyPr anchor="t" rtlCol="false" tIns="0" lIns="0" bIns="0" rIns="0">
            <a:spAutoFit/>
          </a:bodyPr>
          <a:lstStyle/>
          <a:p>
            <a:pPr algn="ctr">
              <a:lnSpc>
                <a:spcPts val="5503"/>
              </a:lnSpc>
              <a:spcBef>
                <a:spcPct val="0"/>
              </a:spcBef>
            </a:pPr>
            <a:r>
              <a:rPr lang="en-US" sz="3987">
                <a:solidFill>
                  <a:srgbClr val="FFFFFF"/>
                </a:solidFill>
                <a:latin typeface="DM Sans Bold"/>
              </a:rPr>
              <a:t>LET'S CLEAN AND ANALYZE THE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1569233" y="4206681"/>
            <a:ext cx="4856663" cy="4548918"/>
            <a:chOff x="0" y="0"/>
            <a:chExt cx="1279121" cy="1198069"/>
          </a:xfrm>
        </p:grpSpPr>
        <p:sp>
          <p:nvSpPr>
            <p:cNvPr name="Freeform 7" id="7"/>
            <p:cNvSpPr/>
            <p:nvPr/>
          </p:nvSpPr>
          <p:spPr>
            <a:xfrm flipH="false" flipV="false" rot="0">
              <a:off x="0" y="0"/>
              <a:ext cx="1279121" cy="1198069"/>
            </a:xfrm>
            <a:custGeom>
              <a:avLst/>
              <a:gdLst/>
              <a:ahLst/>
              <a:cxnLst/>
              <a:rect r="r" b="b" t="t" l="l"/>
              <a:pathLst>
                <a:path h="1198069" w="1279121">
                  <a:moveTo>
                    <a:pt x="0" y="0"/>
                  </a:moveTo>
                  <a:lnTo>
                    <a:pt x="1279121" y="0"/>
                  </a:lnTo>
                  <a:lnTo>
                    <a:pt x="1279121" y="1198069"/>
                  </a:lnTo>
                  <a:lnTo>
                    <a:pt x="0" y="1198069"/>
                  </a:lnTo>
                  <a:close/>
                </a:path>
              </a:pathLst>
            </a:custGeom>
            <a:solidFill>
              <a:srgbClr val="CFF4FF"/>
            </a:solidFill>
            <a:ln w="19050">
              <a:solidFill>
                <a:srgbClr val="FFFFFF"/>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891133" y="4206681"/>
            <a:ext cx="5630966" cy="4548918"/>
            <a:chOff x="0" y="0"/>
            <a:chExt cx="1483053" cy="1198069"/>
          </a:xfrm>
        </p:grpSpPr>
        <p:sp>
          <p:nvSpPr>
            <p:cNvPr name="Freeform 10" id="10"/>
            <p:cNvSpPr/>
            <p:nvPr/>
          </p:nvSpPr>
          <p:spPr>
            <a:xfrm flipH="false" flipV="false" rot="0">
              <a:off x="0" y="0"/>
              <a:ext cx="1483053" cy="1198069"/>
            </a:xfrm>
            <a:custGeom>
              <a:avLst/>
              <a:gdLst/>
              <a:ahLst/>
              <a:cxnLst/>
              <a:rect r="r" b="b" t="t" l="l"/>
              <a:pathLst>
                <a:path h="1198069" w="1483053">
                  <a:moveTo>
                    <a:pt x="0" y="0"/>
                  </a:moveTo>
                  <a:lnTo>
                    <a:pt x="1483053" y="0"/>
                  </a:lnTo>
                  <a:lnTo>
                    <a:pt x="1483053" y="1198069"/>
                  </a:lnTo>
                  <a:lnTo>
                    <a:pt x="0" y="1198069"/>
                  </a:lnTo>
                  <a:close/>
                </a:path>
              </a:pathLst>
            </a:custGeom>
            <a:solidFill>
              <a:srgbClr val="CFF4FF"/>
            </a:solidFill>
            <a:ln w="19050">
              <a:solidFill>
                <a:srgbClr val="FFFFFF"/>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2825462" y="4206681"/>
            <a:ext cx="5179036" cy="4548918"/>
            <a:chOff x="0" y="0"/>
            <a:chExt cx="1364026" cy="1198069"/>
          </a:xfrm>
        </p:grpSpPr>
        <p:sp>
          <p:nvSpPr>
            <p:cNvPr name="Freeform 13" id="13"/>
            <p:cNvSpPr/>
            <p:nvPr/>
          </p:nvSpPr>
          <p:spPr>
            <a:xfrm flipH="false" flipV="false" rot="0">
              <a:off x="0" y="0"/>
              <a:ext cx="1364026" cy="1198069"/>
            </a:xfrm>
            <a:custGeom>
              <a:avLst/>
              <a:gdLst/>
              <a:ahLst/>
              <a:cxnLst/>
              <a:rect r="r" b="b" t="t" l="l"/>
              <a:pathLst>
                <a:path h="1198069" w="1364026">
                  <a:moveTo>
                    <a:pt x="0" y="0"/>
                  </a:moveTo>
                  <a:lnTo>
                    <a:pt x="1364026" y="0"/>
                  </a:lnTo>
                  <a:lnTo>
                    <a:pt x="1364026" y="1198069"/>
                  </a:lnTo>
                  <a:lnTo>
                    <a:pt x="0" y="1198069"/>
                  </a:lnTo>
                  <a:close/>
                </a:path>
              </a:pathLst>
            </a:custGeom>
            <a:solidFill>
              <a:srgbClr val="CFF4FF"/>
            </a:solidFill>
            <a:ln w="19050">
              <a:solidFill>
                <a:srgbClr val="FFFFFF"/>
              </a:solidFill>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45726" y="-1158398"/>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734907" y="788850"/>
            <a:ext cx="14018381" cy="666750"/>
          </a:xfrm>
          <a:prstGeom prst="rect">
            <a:avLst/>
          </a:prstGeom>
        </p:spPr>
        <p:txBody>
          <a:bodyPr anchor="t" rtlCol="false" tIns="0" lIns="0" bIns="0" rIns="0">
            <a:spAutoFit/>
          </a:bodyPr>
          <a:lstStyle/>
          <a:p>
            <a:pPr algn="ctr" marL="0" indent="0" lvl="0">
              <a:lnSpc>
                <a:spcPts val="5254"/>
              </a:lnSpc>
              <a:spcBef>
                <a:spcPct val="0"/>
              </a:spcBef>
            </a:pPr>
            <a:r>
              <a:rPr lang="en-US" sz="4378">
                <a:solidFill>
                  <a:srgbClr val="FFFFFF"/>
                </a:solidFill>
                <a:latin typeface="Now Bold"/>
              </a:rPr>
              <a:t>EXTRACTION, TRANSFORMATION, AND LOADING</a:t>
            </a:r>
          </a:p>
        </p:txBody>
      </p:sp>
      <p:sp>
        <p:nvSpPr>
          <p:cNvPr name="TextBox 17" id="17"/>
          <p:cNvSpPr txBox="true"/>
          <p:nvPr/>
        </p:nvSpPr>
        <p:spPr>
          <a:xfrm rot="0">
            <a:off x="2711792" y="1823382"/>
            <a:ext cx="9226527" cy="2097550"/>
          </a:xfrm>
          <a:prstGeom prst="rect">
            <a:avLst/>
          </a:prstGeom>
        </p:spPr>
        <p:txBody>
          <a:bodyPr anchor="t" rtlCol="false" tIns="0" lIns="0" bIns="0" rIns="0">
            <a:spAutoFit/>
          </a:bodyPr>
          <a:lstStyle/>
          <a:p>
            <a:pPr algn="ctr">
              <a:lnSpc>
                <a:spcPts val="2817"/>
              </a:lnSpc>
            </a:pPr>
            <a:r>
              <a:rPr lang="en-US" sz="2041">
                <a:solidFill>
                  <a:srgbClr val="FFFFFF"/>
                </a:solidFill>
                <a:latin typeface="DM Sans"/>
              </a:rPr>
              <a:t> The process involves making the data from two distinct data sources uniform and consistent. Once these information systems are aligned in terms of structure and format, the data is integrated into a unified database system using platforms like Snowflake or Microsoft SQL Server. This integration offers improved scalability and flexibility.</a:t>
            </a:r>
          </a:p>
          <a:p>
            <a:pPr algn="ctr" marL="0" indent="0" lvl="0">
              <a:lnSpc>
                <a:spcPts val="2817"/>
              </a:lnSpc>
              <a:spcBef>
                <a:spcPct val="0"/>
              </a:spcBef>
            </a:pPr>
          </a:p>
        </p:txBody>
      </p:sp>
      <p:sp>
        <p:nvSpPr>
          <p:cNvPr name="TextBox 18" id="18"/>
          <p:cNvSpPr txBox="true"/>
          <p:nvPr/>
        </p:nvSpPr>
        <p:spPr>
          <a:xfrm rot="0">
            <a:off x="2307917" y="5976627"/>
            <a:ext cx="3432147" cy="785622"/>
          </a:xfrm>
          <a:prstGeom prst="rect">
            <a:avLst/>
          </a:prstGeom>
        </p:spPr>
        <p:txBody>
          <a:bodyPr anchor="t" rtlCol="false" tIns="0" lIns="0" bIns="0" rIns="0">
            <a:spAutoFit/>
          </a:bodyPr>
          <a:lstStyle/>
          <a:p>
            <a:pPr algn="ctr">
              <a:lnSpc>
                <a:spcPts val="3174"/>
              </a:lnSpc>
            </a:pPr>
            <a:r>
              <a:rPr lang="en-US" sz="2300">
                <a:solidFill>
                  <a:srgbClr val="0071C9"/>
                </a:solidFill>
                <a:latin typeface="DM Sans Bold"/>
              </a:rPr>
              <a:t>Transformation</a:t>
            </a:r>
          </a:p>
          <a:p>
            <a:pPr algn="ctr" marL="0" indent="0" lvl="0">
              <a:lnSpc>
                <a:spcPts val="3174"/>
              </a:lnSpc>
              <a:spcBef>
                <a:spcPct val="0"/>
              </a:spcBef>
            </a:pPr>
          </a:p>
        </p:txBody>
      </p:sp>
      <p:sp>
        <p:nvSpPr>
          <p:cNvPr name="TextBox 19" id="19"/>
          <p:cNvSpPr txBox="true"/>
          <p:nvPr/>
        </p:nvSpPr>
        <p:spPr>
          <a:xfrm rot="0">
            <a:off x="7084908" y="6373218"/>
            <a:ext cx="5461847" cy="2188712"/>
          </a:xfrm>
          <a:prstGeom prst="rect">
            <a:avLst/>
          </a:prstGeom>
        </p:spPr>
        <p:txBody>
          <a:bodyPr anchor="t" rtlCol="false" tIns="0" lIns="0" bIns="0" rIns="0">
            <a:spAutoFit/>
          </a:bodyPr>
          <a:lstStyle/>
          <a:p>
            <a:pPr algn="ctr" marL="0" indent="0" lvl="0">
              <a:lnSpc>
                <a:spcPts val="2480"/>
              </a:lnSpc>
              <a:spcBef>
                <a:spcPct val="0"/>
              </a:spcBef>
            </a:pPr>
            <a:r>
              <a:rPr lang="en-US" sz="1797">
                <a:solidFill>
                  <a:srgbClr val="051D40"/>
                </a:solidFill>
                <a:latin typeface="DM Sans"/>
              </a:rPr>
              <a:t>This approach allows for more manageable and cost-effective operations and is suitable for smaller data warehouses like the one we are designing for Puglia Winery. However, it's crucial to carefully manage each load transfer to ensure proper alignment and joining of all dimensions and fact tables. </a:t>
            </a:r>
          </a:p>
        </p:txBody>
      </p:sp>
      <p:sp>
        <p:nvSpPr>
          <p:cNvPr name="TextBox 20" id="20"/>
          <p:cNvSpPr txBox="true"/>
          <p:nvPr/>
        </p:nvSpPr>
        <p:spPr>
          <a:xfrm rot="0">
            <a:off x="7822211" y="5868989"/>
            <a:ext cx="3606937" cy="763655"/>
          </a:xfrm>
          <a:prstGeom prst="rect">
            <a:avLst/>
          </a:prstGeom>
        </p:spPr>
        <p:txBody>
          <a:bodyPr anchor="t" rtlCol="false" tIns="0" lIns="0" bIns="0" rIns="0">
            <a:spAutoFit/>
          </a:bodyPr>
          <a:lstStyle/>
          <a:p>
            <a:pPr algn="ctr">
              <a:lnSpc>
                <a:spcPts val="3080"/>
              </a:lnSpc>
            </a:pPr>
            <a:r>
              <a:rPr lang="en-US" sz="2232">
                <a:solidFill>
                  <a:srgbClr val="F1945B"/>
                </a:solidFill>
                <a:latin typeface="DM Sans Bold"/>
              </a:rPr>
              <a:t>Scheduling issues</a:t>
            </a:r>
          </a:p>
          <a:p>
            <a:pPr algn="ctr" marL="0" indent="0" lvl="0">
              <a:lnSpc>
                <a:spcPts val="3080"/>
              </a:lnSpc>
              <a:spcBef>
                <a:spcPct val="0"/>
              </a:spcBef>
            </a:pPr>
          </a:p>
        </p:txBody>
      </p:sp>
      <p:sp>
        <p:nvSpPr>
          <p:cNvPr name="Freeform 21" id="21"/>
          <p:cNvSpPr/>
          <p:nvPr/>
        </p:nvSpPr>
        <p:spPr>
          <a:xfrm flipH="false" flipV="false" rot="0">
            <a:off x="3324207" y="4384400"/>
            <a:ext cx="1399568" cy="1399568"/>
          </a:xfrm>
          <a:custGeom>
            <a:avLst/>
            <a:gdLst/>
            <a:ahLst/>
            <a:cxnLst/>
            <a:rect r="r" b="b" t="t" l="l"/>
            <a:pathLst>
              <a:path h="1399568" w="1399568">
                <a:moveTo>
                  <a:pt x="0" y="0"/>
                </a:moveTo>
                <a:lnTo>
                  <a:pt x="1399568" y="0"/>
                </a:lnTo>
                <a:lnTo>
                  <a:pt x="1399568"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4979549" y="4406776"/>
            <a:ext cx="860394" cy="1198017"/>
          </a:xfrm>
          <a:custGeom>
            <a:avLst/>
            <a:gdLst/>
            <a:ahLst/>
            <a:cxnLst/>
            <a:rect r="r" b="b" t="t" l="l"/>
            <a:pathLst>
              <a:path h="1198017" w="860394">
                <a:moveTo>
                  <a:pt x="0" y="0"/>
                </a:moveTo>
                <a:lnTo>
                  <a:pt x="860394" y="0"/>
                </a:lnTo>
                <a:lnTo>
                  <a:pt x="860394" y="1198017"/>
                </a:lnTo>
                <a:lnTo>
                  <a:pt x="0" y="11980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884334" y="4330506"/>
            <a:ext cx="1482689" cy="1507355"/>
          </a:xfrm>
          <a:custGeom>
            <a:avLst/>
            <a:gdLst/>
            <a:ahLst/>
            <a:cxnLst/>
            <a:rect r="r" b="b" t="t" l="l"/>
            <a:pathLst>
              <a:path h="1507355" w="1482689">
                <a:moveTo>
                  <a:pt x="0" y="0"/>
                </a:moveTo>
                <a:lnTo>
                  <a:pt x="1482690" y="0"/>
                </a:lnTo>
                <a:lnTo>
                  <a:pt x="1482690"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2750154" y="6359913"/>
            <a:ext cx="5329653" cy="2468023"/>
          </a:xfrm>
          <a:prstGeom prst="rect">
            <a:avLst/>
          </a:prstGeom>
        </p:spPr>
        <p:txBody>
          <a:bodyPr anchor="t" rtlCol="false" tIns="0" lIns="0" bIns="0" rIns="0">
            <a:spAutoFit/>
          </a:bodyPr>
          <a:lstStyle/>
          <a:p>
            <a:pPr algn="ctr">
              <a:lnSpc>
                <a:spcPts val="2169"/>
              </a:lnSpc>
            </a:pPr>
            <a:r>
              <a:rPr lang="en-US" sz="1572">
                <a:solidFill>
                  <a:srgbClr val="051D40"/>
                </a:solidFill>
                <a:latin typeface="DM Sans"/>
              </a:rPr>
              <a:t> For our situation, a near real-time loading approach would be most suitable. It is not necessary to achieve up-to-the-minute or second-by-second loading since our extraction and incremental loading processes will occur daily, specifically at the end of each day. The frequency of incremental loads will be at least once a day or every 12-24 hours, depending on the specific requirements.</a:t>
            </a:r>
          </a:p>
          <a:p>
            <a:pPr algn="ctr" marL="0" indent="0" lvl="0">
              <a:lnSpc>
                <a:spcPts val="2169"/>
              </a:lnSpc>
              <a:spcBef>
                <a:spcPct val="0"/>
              </a:spcBef>
            </a:pPr>
          </a:p>
        </p:txBody>
      </p:sp>
      <p:sp>
        <p:nvSpPr>
          <p:cNvPr name="TextBox 25" id="25"/>
          <p:cNvSpPr txBox="true"/>
          <p:nvPr/>
        </p:nvSpPr>
        <p:spPr>
          <a:xfrm rot="0">
            <a:off x="13203980" y="5308039"/>
            <a:ext cx="4305219" cy="1324604"/>
          </a:xfrm>
          <a:prstGeom prst="rect">
            <a:avLst/>
          </a:prstGeom>
        </p:spPr>
        <p:txBody>
          <a:bodyPr anchor="t" rtlCol="false" tIns="0" lIns="0" bIns="0" rIns="0">
            <a:spAutoFit/>
          </a:bodyPr>
          <a:lstStyle/>
          <a:p>
            <a:pPr algn="ctr">
              <a:lnSpc>
                <a:spcPts val="2638"/>
              </a:lnSpc>
            </a:pPr>
            <a:r>
              <a:rPr lang="en-US" sz="1911">
                <a:solidFill>
                  <a:srgbClr val="39B54A"/>
                </a:solidFill>
                <a:latin typeface="DM Sans Bold"/>
              </a:rPr>
              <a:t> </a:t>
            </a:r>
          </a:p>
          <a:p>
            <a:pPr algn="ctr">
              <a:lnSpc>
                <a:spcPts val="2638"/>
              </a:lnSpc>
            </a:pPr>
            <a:r>
              <a:rPr lang="en-US" sz="1911">
                <a:solidFill>
                  <a:srgbClr val="39B54A"/>
                </a:solidFill>
                <a:latin typeface="DM Sans Bold"/>
              </a:rPr>
              <a:t>Real-Time or Near Real-Time Loading</a:t>
            </a:r>
          </a:p>
          <a:p>
            <a:pPr algn="ctr" marL="0" indent="0" lvl="0">
              <a:lnSpc>
                <a:spcPts val="2638"/>
              </a:lnSpc>
              <a:spcBef>
                <a:spcPct val="0"/>
              </a:spcBef>
            </a:pPr>
          </a:p>
        </p:txBody>
      </p:sp>
      <p:sp>
        <p:nvSpPr>
          <p:cNvPr name="TextBox 26" id="26"/>
          <p:cNvSpPr txBox="true"/>
          <p:nvPr/>
        </p:nvSpPr>
        <p:spPr>
          <a:xfrm rot="0">
            <a:off x="1768913" y="6518907"/>
            <a:ext cx="4510155" cy="1970432"/>
          </a:xfrm>
          <a:prstGeom prst="rect">
            <a:avLst/>
          </a:prstGeom>
        </p:spPr>
        <p:txBody>
          <a:bodyPr anchor="t" rtlCol="false" tIns="0" lIns="0" bIns="0" rIns="0">
            <a:spAutoFit/>
          </a:bodyPr>
          <a:lstStyle/>
          <a:p>
            <a:pPr algn="ctr">
              <a:lnSpc>
                <a:spcPts val="2241"/>
              </a:lnSpc>
            </a:pPr>
            <a:r>
              <a:rPr lang="en-US" sz="1623">
                <a:solidFill>
                  <a:srgbClr val="051D40"/>
                </a:solidFill>
                <a:latin typeface="DM Sans"/>
              </a:rPr>
              <a:t> As a result, the granularity will be relatively high, and the data will be presented in more aggregated and summarized forms. This approach facilitates streamlined use, ease of implementation, and faster execution of queries, reports, and ad hoc analyses.</a:t>
            </a:r>
          </a:p>
          <a:p>
            <a:pPr algn="ctr" marL="0" indent="0" lvl="0">
              <a:lnSpc>
                <a:spcPts val="2241"/>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59180" y="2139322"/>
            <a:ext cx="9338362" cy="1935918"/>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Recommended Architecture</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739304" y="416690"/>
            <a:ext cx="9120246" cy="9453620"/>
            <a:chOff x="0" y="0"/>
            <a:chExt cx="3461888" cy="3588431"/>
          </a:xfrm>
        </p:grpSpPr>
        <p:sp>
          <p:nvSpPr>
            <p:cNvPr name="Freeform 5" id="5"/>
            <p:cNvSpPr/>
            <p:nvPr/>
          </p:nvSpPr>
          <p:spPr>
            <a:xfrm flipH="false" flipV="false" rot="0">
              <a:off x="0" y="0"/>
              <a:ext cx="3461888" cy="3588431"/>
            </a:xfrm>
            <a:custGeom>
              <a:avLst/>
              <a:gdLst/>
              <a:ahLst/>
              <a:cxnLst/>
              <a:rect r="r" b="b" t="t" l="l"/>
              <a:pathLst>
                <a:path h="3588431" w="3461888">
                  <a:moveTo>
                    <a:pt x="0" y="0"/>
                  </a:moveTo>
                  <a:lnTo>
                    <a:pt x="3461888" y="0"/>
                  </a:lnTo>
                  <a:lnTo>
                    <a:pt x="3461888" y="3588431"/>
                  </a:lnTo>
                  <a:lnTo>
                    <a:pt x="0" y="3588431"/>
                  </a:lnTo>
                  <a:close/>
                </a:path>
              </a:pathLst>
            </a:custGeom>
            <a:solidFill>
              <a:srgbClr val="FFFFFF"/>
            </a:solidFill>
            <a:ln w="9525">
              <a:solidFill>
                <a:srgbClr val="FFFFFF"/>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TextBox 7" id="7"/>
          <p:cNvSpPr txBox="true"/>
          <p:nvPr/>
        </p:nvSpPr>
        <p:spPr>
          <a:xfrm rot="0">
            <a:off x="1276216" y="4572468"/>
            <a:ext cx="6259121" cy="4847924"/>
          </a:xfrm>
          <a:prstGeom prst="rect">
            <a:avLst/>
          </a:prstGeom>
        </p:spPr>
        <p:txBody>
          <a:bodyPr anchor="t" rtlCol="false" tIns="0" lIns="0" bIns="0" rIns="0">
            <a:spAutoFit/>
          </a:bodyPr>
          <a:lstStyle/>
          <a:p>
            <a:pPr>
              <a:lnSpc>
                <a:spcPts val="2318"/>
              </a:lnSpc>
            </a:pPr>
            <a:r>
              <a:rPr lang="en-US" sz="1679">
                <a:solidFill>
                  <a:srgbClr val="FFFFFF"/>
                </a:solidFill>
                <a:latin typeface="DM Sans"/>
              </a:rPr>
              <a:t>Backend (Backroom) Technology:</a:t>
            </a:r>
          </a:p>
          <a:p>
            <a:pPr marL="362678" indent="-181339" lvl="1">
              <a:lnSpc>
                <a:spcPts val="2318"/>
              </a:lnSpc>
              <a:buFont typeface="Arial"/>
              <a:buChar char="•"/>
            </a:pPr>
            <a:r>
              <a:rPr lang="en-US" sz="1679">
                <a:solidFill>
                  <a:srgbClr val="FFFFFF"/>
                </a:solidFill>
                <a:latin typeface="DM Sans"/>
              </a:rPr>
              <a:t>Data Integration &amp; ETL Tools: Apache Spark or MS SQL Server Integration Services (SSIS)</a:t>
            </a:r>
          </a:p>
          <a:p>
            <a:pPr marL="362678" indent="-181339" lvl="1">
              <a:lnSpc>
                <a:spcPts val="2318"/>
              </a:lnSpc>
              <a:buFont typeface="Arial"/>
              <a:buChar char="•"/>
            </a:pPr>
            <a:r>
              <a:rPr lang="en-US" sz="1679">
                <a:solidFill>
                  <a:srgbClr val="FFFFFF"/>
                </a:solidFill>
                <a:latin typeface="DM Sans"/>
              </a:rPr>
              <a:t>Data Warehouse: Scalable platform (e.g., Amazon Redshift, MS Azure SQL DW) with star/snowflake schema</a:t>
            </a:r>
          </a:p>
          <a:p>
            <a:pPr marL="362678" indent="-181339" lvl="1">
              <a:lnSpc>
                <a:spcPts val="2318"/>
              </a:lnSpc>
              <a:buFont typeface="Arial"/>
              <a:buChar char="•"/>
            </a:pPr>
            <a:r>
              <a:rPr lang="en-US" sz="1679">
                <a:solidFill>
                  <a:srgbClr val="FFFFFF"/>
                </a:solidFill>
                <a:latin typeface="DM Sans"/>
              </a:rPr>
              <a:t>Metadata Repository: Documentation of data sources, transformations, and mappings.</a:t>
            </a:r>
          </a:p>
          <a:p>
            <a:pPr>
              <a:lnSpc>
                <a:spcPts val="2318"/>
              </a:lnSpc>
            </a:pPr>
          </a:p>
          <a:p>
            <a:pPr>
              <a:lnSpc>
                <a:spcPts val="2318"/>
              </a:lnSpc>
            </a:pPr>
            <a:r>
              <a:rPr lang="en-US" sz="1679">
                <a:solidFill>
                  <a:srgbClr val="FFFFFF"/>
                </a:solidFill>
                <a:latin typeface="DM Sans"/>
              </a:rPr>
              <a:t>Frontend (Front-room) Technologies:</a:t>
            </a:r>
          </a:p>
          <a:p>
            <a:pPr marL="362678" indent="-181339" lvl="1">
              <a:lnSpc>
                <a:spcPts val="2318"/>
              </a:lnSpc>
              <a:buFont typeface="Arial"/>
              <a:buChar char="•"/>
            </a:pPr>
            <a:r>
              <a:rPr lang="en-US" sz="1679">
                <a:solidFill>
                  <a:srgbClr val="FFFFFF"/>
                </a:solidFill>
                <a:latin typeface="DM Sans"/>
              </a:rPr>
              <a:t>Data Visualization &amp; Reporting: Tableau, Power BI, QlikSense for interactive dashboards and reports.</a:t>
            </a:r>
          </a:p>
          <a:p>
            <a:pPr marL="362678" indent="-181339" lvl="1">
              <a:lnSpc>
                <a:spcPts val="2318"/>
              </a:lnSpc>
              <a:buFont typeface="Arial"/>
              <a:buChar char="•"/>
            </a:pPr>
            <a:r>
              <a:rPr lang="en-US" sz="1679">
                <a:solidFill>
                  <a:srgbClr val="FFFFFF"/>
                </a:solidFill>
                <a:latin typeface="DM Sans"/>
              </a:rPr>
              <a:t>Query &amp; Analysis: OLAP and SQL-based tools for multidimensional analyses.</a:t>
            </a:r>
          </a:p>
          <a:p>
            <a:pPr marL="362678" indent="-181339" lvl="1">
              <a:lnSpc>
                <a:spcPts val="2318"/>
              </a:lnSpc>
              <a:buFont typeface="Arial"/>
              <a:buChar char="•"/>
            </a:pPr>
            <a:r>
              <a:rPr lang="en-US" sz="1679">
                <a:solidFill>
                  <a:srgbClr val="FFFFFF"/>
                </a:solidFill>
                <a:latin typeface="DM Sans"/>
              </a:rPr>
              <a:t>User Access &amp; Security: Role-based access control for data protection.</a:t>
            </a:r>
          </a:p>
          <a:p>
            <a:pPr>
              <a:lnSpc>
                <a:spcPts val="2318"/>
              </a:lnSpc>
            </a:pPr>
          </a:p>
          <a:p>
            <a:pPr>
              <a:lnSpc>
                <a:spcPts val="2318"/>
              </a:lnSpc>
            </a:pPr>
          </a:p>
        </p:txBody>
      </p:sp>
      <p:sp>
        <p:nvSpPr>
          <p:cNvPr name="Freeform 8" id="8"/>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739304" y="416690"/>
            <a:ext cx="7002882" cy="3525845"/>
          </a:xfrm>
          <a:custGeom>
            <a:avLst/>
            <a:gdLst/>
            <a:ahLst/>
            <a:cxnLst/>
            <a:rect r="r" b="b" t="t" l="l"/>
            <a:pathLst>
              <a:path h="3525845" w="7002882">
                <a:moveTo>
                  <a:pt x="0" y="0"/>
                </a:moveTo>
                <a:lnTo>
                  <a:pt x="7002882" y="0"/>
                </a:lnTo>
                <a:lnTo>
                  <a:pt x="7002882" y="3525845"/>
                </a:lnTo>
                <a:lnTo>
                  <a:pt x="0" y="3525845"/>
                </a:lnTo>
                <a:lnTo>
                  <a:pt x="0" y="0"/>
                </a:lnTo>
                <a:close/>
              </a:path>
            </a:pathLst>
          </a:custGeom>
          <a:blipFill>
            <a:blip r:embed="rId4"/>
            <a:stretch>
              <a:fillRect l="0" t="-1567" r="0" b="-1567"/>
            </a:stretch>
          </a:blipFill>
        </p:spPr>
      </p:sp>
      <p:sp>
        <p:nvSpPr>
          <p:cNvPr name="Freeform 10" id="10"/>
          <p:cNvSpPr/>
          <p:nvPr/>
        </p:nvSpPr>
        <p:spPr>
          <a:xfrm flipH="false" flipV="false" rot="0">
            <a:off x="8739304" y="4080577"/>
            <a:ext cx="7249123" cy="4297255"/>
          </a:xfrm>
          <a:custGeom>
            <a:avLst/>
            <a:gdLst/>
            <a:ahLst/>
            <a:cxnLst/>
            <a:rect r="r" b="b" t="t" l="l"/>
            <a:pathLst>
              <a:path h="4297255" w="7249123">
                <a:moveTo>
                  <a:pt x="0" y="0"/>
                </a:moveTo>
                <a:lnTo>
                  <a:pt x="7249123" y="0"/>
                </a:lnTo>
                <a:lnTo>
                  <a:pt x="7249123" y="4297255"/>
                </a:lnTo>
                <a:lnTo>
                  <a:pt x="0" y="4297255"/>
                </a:lnTo>
                <a:lnTo>
                  <a:pt x="0" y="0"/>
                </a:lnTo>
                <a:close/>
              </a:path>
            </a:pathLst>
          </a:custGeom>
          <a:blipFill>
            <a:blip r:embed="rId5"/>
            <a:stretch>
              <a:fillRect l="0" t="0" r="-2092"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276216" y="1977601"/>
            <a:ext cx="15983084" cy="967959"/>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Recommendation for Action:</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705376"/>
            <a:ext cx="16674162" cy="3086991"/>
          </a:xfrm>
          <a:prstGeom prst="rect">
            <a:avLst/>
          </a:prstGeom>
        </p:spPr>
        <p:txBody>
          <a:bodyPr anchor="t" rtlCol="false" tIns="0" lIns="0" bIns="0" rIns="0">
            <a:spAutoFit/>
          </a:bodyPr>
          <a:lstStyle/>
          <a:p>
            <a:pPr>
              <a:lnSpc>
                <a:spcPts val="2514"/>
              </a:lnSpc>
            </a:pPr>
            <a:r>
              <a:rPr lang="en-US" sz="1822">
                <a:solidFill>
                  <a:srgbClr val="FFFFFF"/>
                </a:solidFill>
                <a:latin typeface="DM Sans"/>
              </a:rPr>
              <a:t>Actions to Take:</a:t>
            </a:r>
          </a:p>
          <a:p>
            <a:pPr marL="393466" indent="-196733" lvl="1">
              <a:lnSpc>
                <a:spcPts val="2514"/>
              </a:lnSpc>
              <a:buFont typeface="Arial"/>
              <a:buChar char="•"/>
            </a:pPr>
            <a:r>
              <a:rPr lang="en-US" sz="1822">
                <a:solidFill>
                  <a:srgbClr val="FFFFFF"/>
                </a:solidFill>
                <a:latin typeface="DM Sans"/>
              </a:rPr>
              <a:t>Assess &amp; Select BI Technologies: Choose suitable tools like Tableau, Power BI, or QlikSense.</a:t>
            </a:r>
          </a:p>
          <a:p>
            <a:pPr marL="393466" indent="-196733" lvl="1">
              <a:lnSpc>
                <a:spcPts val="2514"/>
              </a:lnSpc>
              <a:buFont typeface="Arial"/>
              <a:buChar char="•"/>
            </a:pPr>
            <a:r>
              <a:rPr lang="en-US" sz="1822">
                <a:solidFill>
                  <a:srgbClr val="FFFFFF"/>
                </a:solidFill>
                <a:latin typeface="DM Sans"/>
              </a:rPr>
              <a:t>Create Data Models: Design and build data models for efficient integration and analysis.</a:t>
            </a:r>
          </a:p>
          <a:p>
            <a:pPr marL="393466" indent="-196733" lvl="1">
              <a:lnSpc>
                <a:spcPts val="2514"/>
              </a:lnSpc>
              <a:buFont typeface="Arial"/>
              <a:buChar char="•"/>
            </a:pPr>
            <a:r>
              <a:rPr lang="en-US" sz="1822">
                <a:solidFill>
                  <a:srgbClr val="FFFFFF"/>
                </a:solidFill>
                <a:latin typeface="DM Sans"/>
              </a:rPr>
              <a:t>Establish ETL Process: Implement data extraction, transformation, and loading with Spark or SSIS.</a:t>
            </a:r>
          </a:p>
          <a:p>
            <a:pPr marL="393466" indent="-196733" lvl="1">
              <a:lnSpc>
                <a:spcPts val="2514"/>
              </a:lnSpc>
              <a:buFont typeface="Arial"/>
              <a:buChar char="•"/>
            </a:pPr>
            <a:r>
              <a:rPr lang="en-US" sz="1822">
                <a:solidFill>
                  <a:srgbClr val="FFFFFF"/>
                </a:solidFill>
                <a:latin typeface="DM Sans"/>
              </a:rPr>
              <a:t>Deploy Data Warehouse: Choose a scalable platform (e.g., AWS or Azure) for hosting the data.</a:t>
            </a:r>
          </a:p>
          <a:p>
            <a:pPr marL="393466" indent="-196733" lvl="1">
              <a:lnSpc>
                <a:spcPts val="2514"/>
              </a:lnSpc>
              <a:buFont typeface="Arial"/>
              <a:buChar char="•"/>
            </a:pPr>
            <a:r>
              <a:rPr lang="en-US" sz="1822">
                <a:solidFill>
                  <a:srgbClr val="FFFFFF"/>
                </a:solidFill>
                <a:latin typeface="DM Sans"/>
              </a:rPr>
              <a:t>Create Interactive Dashboards &amp; Reports: Utilize visualization tools for data insights.</a:t>
            </a:r>
          </a:p>
          <a:p>
            <a:pPr marL="393466" indent="-196733" lvl="1">
              <a:lnSpc>
                <a:spcPts val="2514"/>
              </a:lnSpc>
              <a:buFont typeface="Arial"/>
              <a:buChar char="•"/>
            </a:pPr>
            <a:r>
              <a:rPr lang="en-US" sz="1822">
                <a:solidFill>
                  <a:srgbClr val="FFFFFF"/>
                </a:solidFill>
                <a:latin typeface="DM Sans"/>
              </a:rPr>
              <a:t>User Training &amp; Security: Educate and control access through role-based restrictions.</a:t>
            </a:r>
          </a:p>
          <a:p>
            <a:pPr marL="393466" indent="-196733" lvl="1">
              <a:lnSpc>
                <a:spcPts val="2514"/>
              </a:lnSpc>
              <a:buFont typeface="Arial"/>
              <a:buChar char="•"/>
            </a:pPr>
            <a:r>
              <a:rPr lang="en-US" sz="1822">
                <a:solidFill>
                  <a:srgbClr val="FFFFFF"/>
                </a:solidFill>
                <a:latin typeface="DM Sans"/>
              </a:rPr>
              <a:t>Monitor &amp; Improve: Continuously assess and enhance the BI system for optimal performance.</a:t>
            </a:r>
          </a:p>
          <a:p>
            <a:pPr>
              <a:lnSpc>
                <a:spcPts val="2514"/>
              </a:lnSpc>
            </a:pPr>
          </a:p>
          <a:p>
            <a:pPr>
              <a:lnSpc>
                <a:spcPts val="2514"/>
              </a:lnSpc>
            </a:pPr>
          </a:p>
        </p:txBody>
      </p:sp>
      <p:sp>
        <p:nvSpPr>
          <p:cNvPr name="Freeform 5" id="5"/>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59180" y="2139322"/>
            <a:ext cx="15700120" cy="967959"/>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Summary </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76216" y="3326488"/>
            <a:ext cx="14911218" cy="1418924"/>
          </a:xfrm>
          <a:prstGeom prst="rect">
            <a:avLst/>
          </a:prstGeom>
        </p:spPr>
        <p:txBody>
          <a:bodyPr anchor="t" rtlCol="false" tIns="0" lIns="0" bIns="0" rIns="0">
            <a:spAutoFit/>
          </a:bodyPr>
          <a:lstStyle/>
          <a:p>
            <a:pPr marL="362678" indent="-181339" lvl="1">
              <a:lnSpc>
                <a:spcPts val="2318"/>
              </a:lnSpc>
              <a:buFont typeface="Arial"/>
              <a:buChar char="•"/>
            </a:pPr>
            <a:r>
              <a:rPr lang="en-US" sz="1679">
                <a:solidFill>
                  <a:srgbClr val="FFFFFF"/>
                </a:solidFill>
                <a:latin typeface="DM Sans"/>
              </a:rPr>
              <a:t>Puglia Winery's recommended data warehousing architecture includes backend and frontend technologies.</a:t>
            </a:r>
          </a:p>
          <a:p>
            <a:pPr marL="362678" indent="-181339" lvl="1">
              <a:lnSpc>
                <a:spcPts val="2318"/>
              </a:lnSpc>
              <a:buFont typeface="Arial"/>
              <a:buChar char="•"/>
            </a:pPr>
            <a:r>
              <a:rPr lang="en-US" sz="1679">
                <a:solidFill>
                  <a:srgbClr val="FFFFFF"/>
                </a:solidFill>
                <a:latin typeface="DM Sans"/>
              </a:rPr>
              <a:t>Robust ETL tools ensure data integration, transformation, and loading into the data warehouse.</a:t>
            </a:r>
          </a:p>
          <a:p>
            <a:pPr marL="362678" indent="-181339" lvl="1">
              <a:lnSpc>
                <a:spcPts val="2318"/>
              </a:lnSpc>
              <a:buFont typeface="Arial"/>
              <a:buChar char="•"/>
            </a:pPr>
            <a:r>
              <a:rPr lang="en-US" sz="1679">
                <a:solidFill>
                  <a:srgbClr val="FFFFFF"/>
                </a:solidFill>
                <a:latin typeface="DM Sans"/>
              </a:rPr>
              <a:t>A scalable data warehouse with star/snowflake schema optimizes query performance.</a:t>
            </a:r>
          </a:p>
          <a:p>
            <a:pPr marL="362678" indent="-181339" lvl="1">
              <a:lnSpc>
                <a:spcPts val="2318"/>
              </a:lnSpc>
              <a:buFont typeface="Arial"/>
              <a:buChar char="•"/>
            </a:pPr>
            <a:r>
              <a:rPr lang="en-US" sz="1679">
                <a:solidFill>
                  <a:srgbClr val="FFFFFF"/>
                </a:solidFill>
                <a:latin typeface="DM Sans"/>
              </a:rPr>
              <a:t>A metadata repository provides context for understanding the data.</a:t>
            </a:r>
          </a:p>
          <a:p>
            <a:pPr>
              <a:lnSpc>
                <a:spcPts val="2318"/>
              </a:lnSpc>
            </a:pPr>
          </a:p>
        </p:txBody>
      </p:sp>
      <p:sp>
        <p:nvSpPr>
          <p:cNvPr name="Freeform 5" id="5"/>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59180" y="5888412"/>
            <a:ext cx="14904304" cy="967959"/>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Conclusion</a:t>
            </a:r>
          </a:p>
        </p:txBody>
      </p:sp>
      <p:sp>
        <p:nvSpPr>
          <p:cNvPr name="TextBox 7" id="7"/>
          <p:cNvSpPr txBox="true"/>
          <p:nvPr/>
        </p:nvSpPr>
        <p:spPr>
          <a:xfrm rot="0">
            <a:off x="1276216" y="6827796"/>
            <a:ext cx="14533868" cy="1133174"/>
          </a:xfrm>
          <a:prstGeom prst="rect">
            <a:avLst/>
          </a:prstGeom>
        </p:spPr>
        <p:txBody>
          <a:bodyPr anchor="t" rtlCol="false" tIns="0" lIns="0" bIns="0" rIns="0">
            <a:spAutoFit/>
          </a:bodyPr>
          <a:lstStyle/>
          <a:p>
            <a:pPr marL="362678" indent="-181339" lvl="1">
              <a:lnSpc>
                <a:spcPts val="2318"/>
              </a:lnSpc>
              <a:buFont typeface="Arial"/>
              <a:buChar char="•"/>
            </a:pPr>
            <a:r>
              <a:rPr lang="en-US" sz="1679">
                <a:solidFill>
                  <a:srgbClr val="FFFFFF"/>
                </a:solidFill>
                <a:latin typeface="DM Sans"/>
              </a:rPr>
              <a:t>The architecture empowers data-driven decision-making, overcoming challenges, and seizing opportunities.</a:t>
            </a:r>
          </a:p>
          <a:p>
            <a:pPr marL="362678" indent="-181339" lvl="1">
              <a:lnSpc>
                <a:spcPts val="2318"/>
              </a:lnSpc>
              <a:buFont typeface="Arial"/>
              <a:buChar char="•"/>
            </a:pPr>
            <a:r>
              <a:rPr lang="en-US" sz="1679">
                <a:solidFill>
                  <a:srgbClr val="FFFFFF"/>
                </a:solidFill>
                <a:latin typeface="DM Sans"/>
              </a:rPr>
              <a:t>Front-room tools offer interactive visualizations, reports, and ad hoc analyses.</a:t>
            </a:r>
          </a:p>
          <a:p>
            <a:pPr marL="362678" indent="-181339" lvl="1">
              <a:lnSpc>
                <a:spcPts val="2318"/>
              </a:lnSpc>
              <a:buFont typeface="Arial"/>
              <a:buChar char="•"/>
            </a:pPr>
            <a:r>
              <a:rPr lang="en-US" sz="1679">
                <a:solidFill>
                  <a:srgbClr val="FFFFFF"/>
                </a:solidFill>
                <a:latin typeface="DM Sans"/>
              </a:rPr>
              <a:t>Role-based access control ensures data security and privacy.</a:t>
            </a:r>
          </a:p>
          <a:p>
            <a:pPr>
              <a:lnSpc>
                <a:spcPts val="2318"/>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1862361" y="3535051"/>
            <a:ext cx="10434893" cy="2623360"/>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Thank's For Watching</a:t>
            </a:r>
          </a:p>
        </p:txBody>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895658" y="2698869"/>
            <a:ext cx="3038532" cy="2637419"/>
            <a:chOff x="0" y="0"/>
            <a:chExt cx="1153374" cy="1001119"/>
          </a:xfrm>
        </p:grpSpPr>
        <p:sp>
          <p:nvSpPr>
            <p:cNvPr name="Freeform 3" id="3"/>
            <p:cNvSpPr/>
            <p:nvPr/>
          </p:nvSpPr>
          <p:spPr>
            <a:xfrm flipH="false" flipV="false" rot="0">
              <a:off x="0" y="0"/>
              <a:ext cx="1153374" cy="1001119"/>
            </a:xfrm>
            <a:custGeom>
              <a:avLst/>
              <a:gdLst/>
              <a:ahLst/>
              <a:cxnLst/>
              <a:rect r="r" b="b" t="t" l="l"/>
              <a:pathLst>
                <a:path h="1001119" w="1153374">
                  <a:moveTo>
                    <a:pt x="0" y="0"/>
                  </a:moveTo>
                  <a:lnTo>
                    <a:pt x="1153374" y="0"/>
                  </a:lnTo>
                  <a:lnTo>
                    <a:pt x="1153374" y="1001119"/>
                  </a:lnTo>
                  <a:lnTo>
                    <a:pt x="0" y="1001119"/>
                  </a:lnTo>
                  <a:close/>
                </a:path>
              </a:pathLst>
            </a:custGeom>
            <a:solidFill>
              <a:srgbClr val="145DA0"/>
            </a:solidFill>
            <a:ln w="9525">
              <a:solidFill>
                <a:srgbClr val="FFFFFF"/>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462654" y="422073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1835973" y="6173440"/>
            <a:ext cx="3021779" cy="2527207"/>
            <a:chOff x="0" y="0"/>
            <a:chExt cx="1147015" cy="959284"/>
          </a:xfrm>
        </p:grpSpPr>
        <p:sp>
          <p:nvSpPr>
            <p:cNvPr name="Freeform 7" id="7"/>
            <p:cNvSpPr/>
            <p:nvPr/>
          </p:nvSpPr>
          <p:spPr>
            <a:xfrm flipH="false" flipV="false" rot="0">
              <a:off x="0" y="0"/>
              <a:ext cx="1147015" cy="959284"/>
            </a:xfrm>
            <a:custGeom>
              <a:avLst/>
              <a:gdLst/>
              <a:ahLst/>
              <a:cxnLst/>
              <a:rect r="r" b="b" t="t" l="l"/>
              <a:pathLst>
                <a:path h="959284" w="1147015">
                  <a:moveTo>
                    <a:pt x="0" y="0"/>
                  </a:moveTo>
                  <a:lnTo>
                    <a:pt x="1147015" y="0"/>
                  </a:lnTo>
                  <a:lnTo>
                    <a:pt x="1147015" y="959284"/>
                  </a:lnTo>
                  <a:lnTo>
                    <a:pt x="0" y="959284"/>
                  </a:lnTo>
                  <a:close/>
                </a:path>
              </a:pathLst>
            </a:custGeom>
            <a:solidFill>
              <a:srgbClr val="145DA0"/>
            </a:solidFill>
            <a:ln w="9525">
              <a:solidFill>
                <a:srgbClr val="FFFFFF"/>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2361092" y="7456094"/>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5476877" y="6173440"/>
            <a:ext cx="3038532" cy="2527207"/>
            <a:chOff x="0" y="0"/>
            <a:chExt cx="1153374" cy="959284"/>
          </a:xfrm>
        </p:grpSpPr>
        <p:sp>
          <p:nvSpPr>
            <p:cNvPr name="Freeform 11" id="11"/>
            <p:cNvSpPr/>
            <p:nvPr/>
          </p:nvSpPr>
          <p:spPr>
            <a:xfrm flipH="false" flipV="false" rot="0">
              <a:off x="0" y="0"/>
              <a:ext cx="1153374" cy="959284"/>
            </a:xfrm>
            <a:custGeom>
              <a:avLst/>
              <a:gdLst/>
              <a:ahLst/>
              <a:cxnLst/>
              <a:rect r="r" b="b" t="t" l="l"/>
              <a:pathLst>
                <a:path h="959284" w="1153374">
                  <a:moveTo>
                    <a:pt x="0" y="0"/>
                  </a:moveTo>
                  <a:lnTo>
                    <a:pt x="1153374" y="0"/>
                  </a:lnTo>
                  <a:lnTo>
                    <a:pt x="1153374" y="959284"/>
                  </a:lnTo>
                  <a:lnTo>
                    <a:pt x="0" y="959284"/>
                  </a:lnTo>
                  <a:close/>
                </a:path>
              </a:pathLst>
            </a:custGeom>
            <a:solidFill>
              <a:srgbClr val="145DA0"/>
            </a:solidFill>
            <a:ln w="9525">
              <a:solidFill>
                <a:srgbClr val="FFFFFF"/>
              </a:solidFill>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5934190" y="743704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6921691" y="2698869"/>
            <a:ext cx="2860711" cy="2637419"/>
            <a:chOff x="0" y="0"/>
            <a:chExt cx="1085877" cy="1001119"/>
          </a:xfrm>
        </p:grpSpPr>
        <p:sp>
          <p:nvSpPr>
            <p:cNvPr name="Freeform 15" id="15"/>
            <p:cNvSpPr/>
            <p:nvPr/>
          </p:nvSpPr>
          <p:spPr>
            <a:xfrm flipH="false" flipV="false" rot="0">
              <a:off x="0" y="0"/>
              <a:ext cx="1085877" cy="1001119"/>
            </a:xfrm>
            <a:custGeom>
              <a:avLst/>
              <a:gdLst/>
              <a:ahLst/>
              <a:cxnLst/>
              <a:rect r="r" b="b" t="t" l="l"/>
              <a:pathLst>
                <a:path h="1001119" w="1085877">
                  <a:moveTo>
                    <a:pt x="0" y="0"/>
                  </a:moveTo>
                  <a:lnTo>
                    <a:pt x="1085877" y="0"/>
                  </a:lnTo>
                  <a:lnTo>
                    <a:pt x="1085877" y="1001119"/>
                  </a:lnTo>
                  <a:lnTo>
                    <a:pt x="0" y="1001119"/>
                  </a:lnTo>
                  <a:close/>
                </a:path>
              </a:pathLst>
            </a:custGeom>
            <a:solidFill>
              <a:srgbClr val="145DA0"/>
            </a:solidFill>
            <a:ln w="9525">
              <a:solidFill>
                <a:srgbClr val="FFFFFF"/>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7250484" y="4239783"/>
            <a:ext cx="2203125" cy="0"/>
          </a:xfrm>
          <a:prstGeom prst="line">
            <a:avLst/>
          </a:prstGeom>
          <a:ln cap="flat" w="38100">
            <a:solidFill>
              <a:srgbClr val="FFFFFF"/>
            </a:solidFill>
            <a:prstDash val="solid"/>
            <a:headEnd type="none" len="sm" w="sm"/>
            <a:tailEnd type="none" len="sm" w="sm"/>
          </a:ln>
        </p:spPr>
      </p:sp>
      <p:grpSp>
        <p:nvGrpSpPr>
          <p:cNvPr name="Group 18" id="18"/>
          <p:cNvGrpSpPr/>
          <p:nvPr/>
        </p:nvGrpSpPr>
        <p:grpSpPr>
          <a:xfrm rot="0">
            <a:off x="9133900" y="6173440"/>
            <a:ext cx="2860711" cy="2527207"/>
            <a:chOff x="0" y="0"/>
            <a:chExt cx="1085877" cy="959284"/>
          </a:xfrm>
        </p:grpSpPr>
        <p:sp>
          <p:nvSpPr>
            <p:cNvPr name="Freeform 19" id="19"/>
            <p:cNvSpPr/>
            <p:nvPr/>
          </p:nvSpPr>
          <p:spPr>
            <a:xfrm flipH="false" flipV="false" rot="0">
              <a:off x="0" y="0"/>
              <a:ext cx="1085877" cy="959284"/>
            </a:xfrm>
            <a:custGeom>
              <a:avLst/>
              <a:gdLst/>
              <a:ahLst/>
              <a:cxnLst/>
              <a:rect r="r" b="b" t="t" l="l"/>
              <a:pathLst>
                <a:path h="959284" w="1085877">
                  <a:moveTo>
                    <a:pt x="0" y="0"/>
                  </a:moveTo>
                  <a:lnTo>
                    <a:pt x="1085877" y="0"/>
                  </a:lnTo>
                  <a:lnTo>
                    <a:pt x="1085877" y="959284"/>
                  </a:lnTo>
                  <a:lnTo>
                    <a:pt x="0" y="959284"/>
                  </a:lnTo>
                  <a:close/>
                </a:path>
              </a:pathLst>
            </a:custGeom>
            <a:solidFill>
              <a:srgbClr val="145DA0"/>
            </a:solidFill>
            <a:ln w="9525">
              <a:solidFill>
                <a:srgbClr val="FFFFFF"/>
              </a:solidFill>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AutoShape 21" id="21"/>
          <p:cNvSpPr/>
          <p:nvPr/>
        </p:nvSpPr>
        <p:spPr>
          <a:xfrm flipV="true">
            <a:off x="9520365" y="7456094"/>
            <a:ext cx="2203125" cy="0"/>
          </a:xfrm>
          <a:prstGeom prst="line">
            <a:avLst/>
          </a:prstGeom>
          <a:ln cap="flat" w="38100">
            <a:solidFill>
              <a:srgbClr val="FFFFFF"/>
            </a:solidFill>
            <a:prstDash val="solid"/>
            <a:headEnd type="none" len="sm" w="sm"/>
            <a:tailEnd type="none" len="sm" w="sm"/>
          </a:ln>
        </p:spPr>
      </p:sp>
      <p:sp>
        <p:nvSpPr>
          <p:cNvPr name="Freeform 22" id="22"/>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4105938" y="752427"/>
            <a:ext cx="8703375" cy="1222542"/>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CONTENTS</a:t>
            </a:r>
          </a:p>
        </p:txBody>
      </p:sp>
      <p:sp>
        <p:nvSpPr>
          <p:cNvPr name="TextBox 24" id="24"/>
          <p:cNvSpPr txBox="true"/>
          <p:nvPr/>
        </p:nvSpPr>
        <p:spPr>
          <a:xfrm rot="0">
            <a:off x="3347312" y="4526936"/>
            <a:ext cx="2318467" cy="352324"/>
          </a:xfrm>
          <a:prstGeom prst="rect">
            <a:avLst/>
          </a:prstGeom>
        </p:spPr>
        <p:txBody>
          <a:bodyPr anchor="t" rtlCol="false" tIns="0" lIns="0" bIns="0" rIns="0">
            <a:spAutoFit/>
          </a:bodyPr>
          <a:lstStyle/>
          <a:p>
            <a:pPr algn="ctr">
              <a:lnSpc>
                <a:spcPts val="2881"/>
              </a:lnSpc>
            </a:pPr>
            <a:r>
              <a:rPr lang="en-US" sz="2087">
                <a:solidFill>
                  <a:srgbClr val="FFFFFF"/>
                </a:solidFill>
                <a:latin typeface="DM Sans"/>
              </a:rPr>
              <a:t>Overview</a:t>
            </a:r>
          </a:p>
        </p:txBody>
      </p:sp>
      <p:sp>
        <p:nvSpPr>
          <p:cNvPr name="TextBox 25" id="25"/>
          <p:cNvSpPr txBox="true"/>
          <p:nvPr/>
        </p:nvSpPr>
        <p:spPr>
          <a:xfrm rot="0">
            <a:off x="7182103" y="4354811"/>
            <a:ext cx="2339887" cy="957449"/>
          </a:xfrm>
          <a:prstGeom prst="rect">
            <a:avLst/>
          </a:prstGeom>
        </p:spPr>
        <p:txBody>
          <a:bodyPr anchor="t" rtlCol="false" tIns="0" lIns="0" bIns="0" rIns="0">
            <a:spAutoFit/>
          </a:bodyPr>
          <a:lstStyle/>
          <a:p>
            <a:pPr algn="ctr">
              <a:lnSpc>
                <a:spcPts val="2576"/>
              </a:lnSpc>
            </a:pPr>
            <a:r>
              <a:rPr lang="en-US" sz="1866">
                <a:solidFill>
                  <a:srgbClr val="FFFFFF"/>
                </a:solidFill>
                <a:latin typeface="DM Sans Bold"/>
                <a:hlinkClick r:id="rId4" tooltip="https://docs.google.com/document/d/1z5wdzQKeM6WOPV4pP-5f_r3HqOQCj9bNkJeq75uspUs/edit#heading=h.n25af8dt0zzq"/>
              </a:rPr>
              <a:t>Functionalities and features of the BI system</a:t>
            </a:r>
          </a:p>
        </p:txBody>
      </p:sp>
      <p:sp>
        <p:nvSpPr>
          <p:cNvPr name="TextBox 26" id="26"/>
          <p:cNvSpPr txBox="true"/>
          <p:nvPr/>
        </p:nvSpPr>
        <p:spPr>
          <a:xfrm rot="0">
            <a:off x="3569696" y="300944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sp>
        <p:nvSpPr>
          <p:cNvPr name="TextBox 27" id="27"/>
          <p:cNvSpPr txBox="true"/>
          <p:nvPr/>
        </p:nvSpPr>
        <p:spPr>
          <a:xfrm rot="0">
            <a:off x="5762457" y="7863142"/>
            <a:ext cx="2318467" cy="352324"/>
          </a:xfrm>
          <a:prstGeom prst="rect">
            <a:avLst/>
          </a:prstGeom>
        </p:spPr>
        <p:txBody>
          <a:bodyPr anchor="t" rtlCol="false" tIns="0" lIns="0" bIns="0" rIns="0">
            <a:spAutoFit/>
          </a:bodyPr>
          <a:lstStyle/>
          <a:p>
            <a:pPr algn="ctr">
              <a:lnSpc>
                <a:spcPts val="2881"/>
              </a:lnSpc>
            </a:pPr>
            <a:r>
              <a:rPr lang="en-US" sz="2087">
                <a:solidFill>
                  <a:srgbClr val="FFFFFF"/>
                </a:solidFill>
                <a:latin typeface="DM Sans"/>
              </a:rPr>
              <a:t>ETL</a:t>
            </a:r>
          </a:p>
        </p:txBody>
      </p:sp>
      <p:sp>
        <p:nvSpPr>
          <p:cNvPr name="TextBox 28" id="28"/>
          <p:cNvSpPr txBox="true"/>
          <p:nvPr/>
        </p:nvSpPr>
        <p:spPr>
          <a:xfrm rot="0">
            <a:off x="2616270" y="6319908"/>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sp>
        <p:nvSpPr>
          <p:cNvPr name="TextBox 29" id="29"/>
          <p:cNvSpPr txBox="true"/>
          <p:nvPr/>
        </p:nvSpPr>
        <p:spPr>
          <a:xfrm rot="0">
            <a:off x="6076463" y="6291798"/>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sp>
        <p:nvSpPr>
          <p:cNvPr name="TextBox 30" id="30"/>
          <p:cNvSpPr txBox="true"/>
          <p:nvPr/>
        </p:nvSpPr>
        <p:spPr>
          <a:xfrm rot="0">
            <a:off x="2245750" y="7884719"/>
            <a:ext cx="2318467" cy="352324"/>
          </a:xfrm>
          <a:prstGeom prst="rect">
            <a:avLst/>
          </a:prstGeom>
        </p:spPr>
        <p:txBody>
          <a:bodyPr anchor="t" rtlCol="false" tIns="0" lIns="0" bIns="0" rIns="0">
            <a:spAutoFit/>
          </a:bodyPr>
          <a:lstStyle/>
          <a:p>
            <a:pPr algn="ctr">
              <a:lnSpc>
                <a:spcPts val="2881"/>
              </a:lnSpc>
            </a:pPr>
            <a:r>
              <a:rPr lang="en-US" sz="2087">
                <a:solidFill>
                  <a:srgbClr val="FFFFFF"/>
                </a:solidFill>
                <a:latin typeface="DM Sans"/>
                <a:hlinkClick r:id="rId5" tooltip="https://docs.google.com/document/d/1z5wdzQKeM6WOPV4pP-5f_r3HqOQCj9bNkJeq75uspUs/edit#heading=h.hoqhicvkdf1b"/>
              </a:rPr>
              <a:t>Data A</a:t>
            </a:r>
            <a:r>
              <a:rPr lang="en-US" sz="2087">
                <a:solidFill>
                  <a:srgbClr val="FFFFFF"/>
                </a:solidFill>
                <a:latin typeface="DM Sans"/>
              </a:rPr>
              <a:t>nalysis</a:t>
            </a:r>
          </a:p>
        </p:txBody>
      </p:sp>
      <p:sp>
        <p:nvSpPr>
          <p:cNvPr name="TextBox 31" id="31"/>
          <p:cNvSpPr txBox="true"/>
          <p:nvPr/>
        </p:nvSpPr>
        <p:spPr>
          <a:xfrm rot="0">
            <a:off x="7591083" y="2999287"/>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sp>
        <p:nvSpPr>
          <p:cNvPr name="TextBox 32" id="32"/>
          <p:cNvSpPr txBox="true"/>
          <p:nvPr/>
        </p:nvSpPr>
        <p:spPr>
          <a:xfrm rot="0">
            <a:off x="9420284" y="7686980"/>
            <a:ext cx="2318467" cy="714274"/>
          </a:xfrm>
          <a:prstGeom prst="rect">
            <a:avLst/>
          </a:prstGeom>
        </p:spPr>
        <p:txBody>
          <a:bodyPr anchor="t" rtlCol="false" tIns="0" lIns="0" bIns="0" rIns="0">
            <a:spAutoFit/>
          </a:bodyPr>
          <a:lstStyle/>
          <a:p>
            <a:pPr algn="ctr">
              <a:lnSpc>
                <a:spcPts val="2881"/>
              </a:lnSpc>
            </a:pPr>
            <a:r>
              <a:rPr lang="en-US" sz="2087">
                <a:solidFill>
                  <a:srgbClr val="FFFFFF"/>
                </a:solidFill>
                <a:latin typeface="DM Sans"/>
                <a:hlinkClick r:id="rId6" tooltip="https://docs.google.com/document/d/1z5wdzQKeM6WOPV4pP-5f_r3HqOQCj9bNkJeq75uspUs/edit#heading=h.s0zd4wci0ht7"/>
              </a:rPr>
              <a:t>Recommended Architecture</a:t>
            </a:r>
          </a:p>
        </p:txBody>
      </p:sp>
      <p:sp>
        <p:nvSpPr>
          <p:cNvPr name="TextBox 33" id="33"/>
          <p:cNvSpPr txBox="true"/>
          <p:nvPr/>
        </p:nvSpPr>
        <p:spPr>
          <a:xfrm rot="0">
            <a:off x="9659443" y="6291798"/>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grpSp>
        <p:nvGrpSpPr>
          <p:cNvPr name="Group 34" id="34"/>
          <p:cNvGrpSpPr/>
          <p:nvPr/>
        </p:nvGrpSpPr>
        <p:grpSpPr>
          <a:xfrm rot="0">
            <a:off x="10921624" y="2698869"/>
            <a:ext cx="2917695" cy="2637419"/>
            <a:chOff x="0" y="0"/>
            <a:chExt cx="1107507" cy="1001119"/>
          </a:xfrm>
        </p:grpSpPr>
        <p:sp>
          <p:nvSpPr>
            <p:cNvPr name="Freeform 35" id="35"/>
            <p:cNvSpPr/>
            <p:nvPr/>
          </p:nvSpPr>
          <p:spPr>
            <a:xfrm flipH="false" flipV="false" rot="0">
              <a:off x="0" y="0"/>
              <a:ext cx="1107507" cy="1001119"/>
            </a:xfrm>
            <a:custGeom>
              <a:avLst/>
              <a:gdLst/>
              <a:ahLst/>
              <a:cxnLst/>
              <a:rect r="r" b="b" t="t" l="l"/>
              <a:pathLst>
                <a:path h="1001119" w="1107507">
                  <a:moveTo>
                    <a:pt x="0" y="0"/>
                  </a:moveTo>
                  <a:lnTo>
                    <a:pt x="1107507" y="0"/>
                  </a:lnTo>
                  <a:lnTo>
                    <a:pt x="1107507" y="1001119"/>
                  </a:lnTo>
                  <a:lnTo>
                    <a:pt x="0" y="1001119"/>
                  </a:lnTo>
                  <a:close/>
                </a:path>
              </a:pathLst>
            </a:custGeom>
            <a:solidFill>
              <a:srgbClr val="145DA0"/>
            </a:solidFill>
            <a:ln w="9525">
              <a:solidFill>
                <a:srgbClr val="FFFFFF"/>
              </a:solidFill>
            </a:ln>
          </p:spPr>
        </p:sp>
        <p:sp>
          <p:nvSpPr>
            <p:cNvPr name="TextBox 36" id="36"/>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grpSp>
        <p:nvGrpSpPr>
          <p:cNvPr name="Group 37" id="37"/>
          <p:cNvGrpSpPr/>
          <p:nvPr/>
        </p:nvGrpSpPr>
        <p:grpSpPr>
          <a:xfrm rot="0">
            <a:off x="12642312" y="6173440"/>
            <a:ext cx="2917695" cy="2527207"/>
            <a:chOff x="0" y="0"/>
            <a:chExt cx="1107507" cy="959284"/>
          </a:xfrm>
        </p:grpSpPr>
        <p:sp>
          <p:nvSpPr>
            <p:cNvPr name="Freeform 38" id="38"/>
            <p:cNvSpPr/>
            <p:nvPr/>
          </p:nvSpPr>
          <p:spPr>
            <a:xfrm flipH="false" flipV="false" rot="0">
              <a:off x="0" y="0"/>
              <a:ext cx="1107507" cy="959284"/>
            </a:xfrm>
            <a:custGeom>
              <a:avLst/>
              <a:gdLst/>
              <a:ahLst/>
              <a:cxnLst/>
              <a:rect r="r" b="b" t="t" l="l"/>
              <a:pathLst>
                <a:path h="959284" w="1107507">
                  <a:moveTo>
                    <a:pt x="0" y="0"/>
                  </a:moveTo>
                  <a:lnTo>
                    <a:pt x="1107507" y="0"/>
                  </a:lnTo>
                  <a:lnTo>
                    <a:pt x="1107507" y="959284"/>
                  </a:lnTo>
                  <a:lnTo>
                    <a:pt x="0" y="959284"/>
                  </a:lnTo>
                  <a:close/>
                </a:path>
              </a:pathLst>
            </a:custGeom>
            <a:solidFill>
              <a:srgbClr val="145DA0"/>
            </a:solidFill>
            <a:ln w="9525">
              <a:solidFill>
                <a:srgbClr val="FFFFFF"/>
              </a:solidFill>
            </a:ln>
          </p:spPr>
        </p:sp>
        <p:sp>
          <p:nvSpPr>
            <p:cNvPr name="TextBox 39" id="39"/>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TextBox 40" id="40"/>
          <p:cNvSpPr txBox="true"/>
          <p:nvPr/>
        </p:nvSpPr>
        <p:spPr>
          <a:xfrm rot="0">
            <a:off x="11535244" y="300944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sp>
        <p:nvSpPr>
          <p:cNvPr name="AutoShape 41" id="41"/>
          <p:cNvSpPr/>
          <p:nvPr/>
        </p:nvSpPr>
        <p:spPr>
          <a:xfrm flipV="true">
            <a:off x="11392369" y="4220733"/>
            <a:ext cx="2203125" cy="0"/>
          </a:xfrm>
          <a:prstGeom prst="line">
            <a:avLst/>
          </a:prstGeom>
          <a:ln cap="flat" w="38100">
            <a:solidFill>
              <a:srgbClr val="FFFFFF"/>
            </a:solidFill>
            <a:prstDash val="solid"/>
            <a:headEnd type="none" len="sm" w="sm"/>
            <a:tailEnd type="none" len="sm" w="sm"/>
          </a:ln>
        </p:spPr>
      </p:sp>
      <p:sp>
        <p:nvSpPr>
          <p:cNvPr name="AutoShape 42" id="42"/>
          <p:cNvSpPr/>
          <p:nvPr/>
        </p:nvSpPr>
        <p:spPr>
          <a:xfrm flipV="true">
            <a:off x="12969840" y="7456094"/>
            <a:ext cx="2203125" cy="0"/>
          </a:xfrm>
          <a:prstGeom prst="line">
            <a:avLst/>
          </a:prstGeom>
          <a:ln cap="flat" w="38100">
            <a:solidFill>
              <a:srgbClr val="FFFFFF"/>
            </a:solidFill>
            <a:prstDash val="solid"/>
            <a:headEnd type="none" len="sm" w="sm"/>
            <a:tailEnd type="none" len="sm" w="sm"/>
          </a:ln>
        </p:spPr>
      </p:sp>
      <p:sp>
        <p:nvSpPr>
          <p:cNvPr name="TextBox 43" id="43"/>
          <p:cNvSpPr txBox="true"/>
          <p:nvPr/>
        </p:nvSpPr>
        <p:spPr>
          <a:xfrm rot="203733">
            <a:off x="12996834" y="6215205"/>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07</a:t>
            </a:r>
          </a:p>
        </p:txBody>
      </p:sp>
      <p:sp>
        <p:nvSpPr>
          <p:cNvPr name="TextBox 44" id="44"/>
          <p:cNvSpPr txBox="true"/>
          <p:nvPr/>
        </p:nvSpPr>
        <p:spPr>
          <a:xfrm rot="0">
            <a:off x="11035084" y="4625178"/>
            <a:ext cx="2917695" cy="352324"/>
          </a:xfrm>
          <a:prstGeom prst="rect">
            <a:avLst/>
          </a:prstGeom>
        </p:spPr>
        <p:txBody>
          <a:bodyPr anchor="t" rtlCol="false" tIns="0" lIns="0" bIns="0" rIns="0">
            <a:spAutoFit/>
          </a:bodyPr>
          <a:lstStyle/>
          <a:p>
            <a:pPr algn="ctr">
              <a:lnSpc>
                <a:spcPts val="2881"/>
              </a:lnSpc>
              <a:spcBef>
                <a:spcPct val="0"/>
              </a:spcBef>
            </a:pPr>
            <a:r>
              <a:rPr lang="en-US" sz="2087">
                <a:solidFill>
                  <a:srgbClr val="FFFFFF"/>
                </a:solidFill>
                <a:latin typeface="DM Sans"/>
              </a:rPr>
              <a:t>Data Models</a:t>
            </a:r>
          </a:p>
        </p:txBody>
      </p:sp>
      <p:sp>
        <p:nvSpPr>
          <p:cNvPr name="TextBox 45" id="45"/>
          <p:cNvSpPr txBox="true"/>
          <p:nvPr/>
        </p:nvSpPr>
        <p:spPr>
          <a:xfrm rot="0">
            <a:off x="12661362" y="7550201"/>
            <a:ext cx="2879595" cy="1021360"/>
          </a:xfrm>
          <a:prstGeom prst="rect">
            <a:avLst/>
          </a:prstGeom>
        </p:spPr>
        <p:txBody>
          <a:bodyPr anchor="t" rtlCol="false" tIns="0" lIns="0" bIns="0" rIns="0">
            <a:spAutoFit/>
          </a:bodyPr>
          <a:lstStyle/>
          <a:p>
            <a:pPr algn="ctr">
              <a:lnSpc>
                <a:spcPts val="2743"/>
              </a:lnSpc>
              <a:spcBef>
                <a:spcPct val="0"/>
              </a:spcBef>
            </a:pPr>
            <a:r>
              <a:rPr lang="en-US" sz="1987">
                <a:solidFill>
                  <a:srgbClr val="FFFFFF"/>
                </a:solidFill>
                <a:latin typeface="DM Sans"/>
              </a:rPr>
              <a:t>Summary, conclusion &amp; recommendation for action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340833" y="6685602"/>
            <a:ext cx="4016511" cy="3273457"/>
          </a:xfrm>
          <a:custGeom>
            <a:avLst/>
            <a:gdLst/>
            <a:ahLst/>
            <a:cxnLst/>
            <a:rect r="r" b="b" t="t" l="l"/>
            <a:pathLst>
              <a:path h="3273457" w="4016511">
                <a:moveTo>
                  <a:pt x="0" y="0"/>
                </a:moveTo>
                <a:lnTo>
                  <a:pt x="4016512" y="0"/>
                </a:lnTo>
                <a:lnTo>
                  <a:pt x="4016512" y="3273456"/>
                </a:lnTo>
                <a:lnTo>
                  <a:pt x="0" y="32734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661481" y="6944833"/>
            <a:ext cx="3307792" cy="3014226"/>
          </a:xfrm>
          <a:custGeom>
            <a:avLst/>
            <a:gdLst/>
            <a:ahLst/>
            <a:cxnLst/>
            <a:rect r="r" b="b" t="t" l="l"/>
            <a:pathLst>
              <a:path h="3014226" w="3307792">
                <a:moveTo>
                  <a:pt x="0" y="0"/>
                </a:moveTo>
                <a:lnTo>
                  <a:pt x="3307792" y="0"/>
                </a:lnTo>
                <a:lnTo>
                  <a:pt x="3307792" y="3014225"/>
                </a:lnTo>
                <a:lnTo>
                  <a:pt x="0" y="30142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891472" y="1123095"/>
            <a:ext cx="5801499" cy="968375"/>
          </a:xfrm>
          <a:prstGeom prst="rect">
            <a:avLst/>
          </a:prstGeom>
        </p:spPr>
        <p:txBody>
          <a:bodyPr anchor="t" rtlCol="false" tIns="0" lIns="0" bIns="0" rIns="0">
            <a:spAutoFit/>
          </a:bodyPr>
          <a:lstStyle/>
          <a:p>
            <a:pPr marL="0" indent="0" lvl="0">
              <a:lnSpc>
                <a:spcPts val="7522"/>
              </a:lnSpc>
              <a:spcBef>
                <a:spcPct val="0"/>
              </a:spcBef>
            </a:pPr>
            <a:r>
              <a:rPr lang="en-US" sz="6268">
                <a:solidFill>
                  <a:srgbClr val="FFFFFF"/>
                </a:solidFill>
                <a:latin typeface="Now Bold"/>
              </a:rPr>
              <a:t>OVERVIEW</a:t>
            </a:r>
          </a:p>
        </p:txBody>
      </p:sp>
      <p:sp>
        <p:nvSpPr>
          <p:cNvPr name="TextBox 9" id="9"/>
          <p:cNvSpPr txBox="true"/>
          <p:nvPr/>
        </p:nvSpPr>
        <p:spPr>
          <a:xfrm rot="0">
            <a:off x="1028700" y="2969680"/>
            <a:ext cx="6728784" cy="4882632"/>
          </a:xfrm>
          <a:prstGeom prst="rect">
            <a:avLst/>
          </a:prstGeom>
        </p:spPr>
        <p:txBody>
          <a:bodyPr anchor="t" rtlCol="false" tIns="0" lIns="0" bIns="0" rIns="0">
            <a:spAutoFit/>
          </a:bodyPr>
          <a:lstStyle/>
          <a:p>
            <a:pPr algn="ctr">
              <a:lnSpc>
                <a:spcPts val="5420"/>
              </a:lnSpc>
            </a:pPr>
            <a:r>
              <a:rPr lang="en-US" sz="3928">
                <a:solidFill>
                  <a:srgbClr val="FFFFFF"/>
                </a:solidFill>
                <a:latin typeface="DM Sans Bold"/>
              </a:rPr>
              <a:t>Gaps</a:t>
            </a:r>
          </a:p>
          <a:p>
            <a:pPr algn="ctr">
              <a:lnSpc>
                <a:spcPts val="3074"/>
              </a:lnSpc>
            </a:pPr>
            <a:r>
              <a:rPr lang="en-US" sz="2228">
                <a:solidFill>
                  <a:srgbClr val="FFFFFF"/>
                </a:solidFill>
                <a:latin typeface="DM Sans"/>
              </a:rPr>
              <a:t>1. The winery requires a real-time dashboard to obtain valuable insights and enhance decision-making processes to foster business growth.     </a:t>
            </a:r>
          </a:p>
          <a:p>
            <a:pPr algn="ctr">
              <a:lnSpc>
                <a:spcPts val="3074"/>
              </a:lnSpc>
            </a:pPr>
            <a:r>
              <a:rPr lang="en-US" sz="2228">
                <a:solidFill>
                  <a:srgbClr val="FFFFFF"/>
                </a:solidFill>
                <a:latin typeface="DM Sans"/>
              </a:rPr>
              <a:t>2. The lack of integration between Production and Sales systems with merchants creates challenges in analyzing data for informed decision-making.   </a:t>
            </a:r>
          </a:p>
          <a:p>
            <a:pPr algn="ctr">
              <a:lnSpc>
                <a:spcPts val="3074"/>
              </a:lnSpc>
            </a:pPr>
            <a:r>
              <a:rPr lang="en-US" sz="2228">
                <a:solidFill>
                  <a:srgbClr val="FFFFFF"/>
                </a:solidFill>
                <a:latin typeface="DM Sans"/>
              </a:rPr>
              <a:t>3. Conducting time-based analysis becomes complicated due to the absence of a centralized repository for storing historical data, making access difficult.</a:t>
            </a:r>
          </a:p>
          <a:p>
            <a:pPr algn="ctr">
              <a:lnSpc>
                <a:spcPts val="3074"/>
              </a:lnSpc>
              <a:spcBef>
                <a:spcPct val="0"/>
              </a:spcBef>
            </a:pPr>
          </a:p>
        </p:txBody>
      </p:sp>
      <p:sp>
        <p:nvSpPr>
          <p:cNvPr name="TextBox 10" id="10"/>
          <p:cNvSpPr txBox="true"/>
          <p:nvPr/>
        </p:nvSpPr>
        <p:spPr>
          <a:xfrm rot="0">
            <a:off x="8135504" y="2988730"/>
            <a:ext cx="9652740" cy="2684821"/>
          </a:xfrm>
          <a:prstGeom prst="rect">
            <a:avLst/>
          </a:prstGeom>
        </p:spPr>
        <p:txBody>
          <a:bodyPr anchor="t" rtlCol="false" tIns="0" lIns="0" bIns="0" rIns="0">
            <a:spAutoFit/>
          </a:bodyPr>
          <a:lstStyle/>
          <a:p>
            <a:pPr algn="ctr" marL="0" indent="0" lvl="0">
              <a:lnSpc>
                <a:spcPts val="4909"/>
              </a:lnSpc>
              <a:spcBef>
                <a:spcPct val="0"/>
              </a:spcBef>
            </a:pPr>
            <a:r>
              <a:rPr lang="en-US" sz="3557" strike="noStrike" u="none">
                <a:solidFill>
                  <a:srgbClr val="FFFFFF"/>
                </a:solidFill>
                <a:latin typeface="DM Sans Bold"/>
              </a:rPr>
              <a:t>Organization readiness</a:t>
            </a:r>
          </a:p>
          <a:p>
            <a:pPr algn="ctr" marL="0" indent="0" lvl="0">
              <a:lnSpc>
                <a:spcPts val="2784"/>
              </a:lnSpc>
              <a:spcBef>
                <a:spcPct val="0"/>
              </a:spcBef>
            </a:pPr>
            <a:r>
              <a:rPr lang="en-US" sz="2018" strike="noStrike" u="none">
                <a:solidFill>
                  <a:srgbClr val="FFFFFF"/>
                </a:solidFill>
                <a:latin typeface="DM Sans"/>
              </a:rPr>
              <a:t>1.The management is prepared and willing to make investments in implementing the solution.</a:t>
            </a:r>
          </a:p>
          <a:p>
            <a:pPr algn="ctr" marL="0" indent="0" lvl="0">
              <a:lnSpc>
                <a:spcPts val="2784"/>
              </a:lnSpc>
              <a:spcBef>
                <a:spcPct val="0"/>
              </a:spcBef>
            </a:pPr>
            <a:r>
              <a:rPr lang="en-US" sz="2018" strike="noStrike" u="none">
                <a:solidFill>
                  <a:srgbClr val="FFFFFF"/>
                </a:solidFill>
                <a:latin typeface="DM Sans"/>
              </a:rPr>
              <a:t>2. Mr. Jack Gillespie acknowledges the need for a data warehousing solution to uphold the product's exclusivity.</a:t>
            </a:r>
          </a:p>
          <a:p>
            <a:pPr algn="ctr" marL="0" indent="0" lvl="0">
              <a:lnSpc>
                <a:spcPts val="2784"/>
              </a:lnSpc>
              <a:spcBef>
                <a:spcPct val="0"/>
              </a:spcBef>
            </a:pPr>
            <a:r>
              <a:rPr lang="en-US" sz="2018" strike="noStrike" u="none">
                <a:solidFill>
                  <a:srgbClr val="FFFFFF"/>
                </a:solidFill>
                <a:latin typeface="DM Sans"/>
              </a:rPr>
              <a:t>3. The winery may need to recruit skilled personnel to provide support for the proposed warehouse solution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4702327" y="244417"/>
            <a:ext cx="8863879" cy="1555627"/>
          </a:xfrm>
          <a:prstGeom prst="rect">
            <a:avLst/>
          </a:prstGeom>
        </p:spPr>
        <p:txBody>
          <a:bodyPr anchor="t" rtlCol="false" tIns="0" lIns="0" bIns="0" rIns="0">
            <a:spAutoFit/>
          </a:bodyPr>
          <a:lstStyle/>
          <a:p>
            <a:pPr algn="ctr" marL="0" indent="0" lvl="0">
              <a:lnSpc>
                <a:spcPts val="6113"/>
              </a:lnSpc>
              <a:spcBef>
                <a:spcPct val="0"/>
              </a:spcBef>
            </a:pPr>
            <a:r>
              <a:rPr lang="en-US" sz="5094">
                <a:solidFill>
                  <a:srgbClr val="FFFFFF"/>
                </a:solidFill>
                <a:latin typeface="Now Bold"/>
              </a:rPr>
              <a:t>PRODUCT PROFITABILITY ANALYSIS:</a:t>
            </a:r>
          </a:p>
        </p:txBody>
      </p:sp>
      <p:sp>
        <p:nvSpPr>
          <p:cNvPr name="TextBox 7" id="7"/>
          <p:cNvSpPr txBox="true"/>
          <p:nvPr/>
        </p:nvSpPr>
        <p:spPr>
          <a:xfrm rot="0">
            <a:off x="4748746" y="1949154"/>
            <a:ext cx="8790508" cy="2560816"/>
          </a:xfrm>
          <a:prstGeom prst="rect">
            <a:avLst/>
          </a:prstGeom>
        </p:spPr>
        <p:txBody>
          <a:bodyPr anchor="t" rtlCol="false" tIns="0" lIns="0" bIns="0" rIns="0">
            <a:spAutoFit/>
          </a:bodyPr>
          <a:lstStyle/>
          <a:p>
            <a:pPr algn="ctr">
              <a:lnSpc>
                <a:spcPts val="4110"/>
              </a:lnSpc>
            </a:pPr>
            <a:r>
              <a:rPr lang="en-US" sz="2978">
                <a:solidFill>
                  <a:srgbClr val="4BD1FB"/>
                </a:solidFill>
                <a:latin typeface="DM Sans"/>
              </a:rPr>
              <a:t>Data Integration:</a:t>
            </a:r>
          </a:p>
          <a:p>
            <a:pPr algn="ctr">
              <a:lnSpc>
                <a:spcPts val="4110"/>
              </a:lnSpc>
            </a:pPr>
            <a:r>
              <a:rPr lang="en-US" sz="2978">
                <a:solidFill>
                  <a:srgbClr val="FFFBFB"/>
                </a:solidFill>
                <a:latin typeface="DM Sans"/>
              </a:rPr>
              <a:t>Extract product information and costs from the production system, allowing us to analyze profitability.</a:t>
            </a:r>
          </a:p>
          <a:p>
            <a:pPr algn="ctr" marL="0" indent="0" lvl="0">
              <a:lnSpc>
                <a:spcPts val="4110"/>
              </a:lnSpc>
              <a:spcBef>
                <a:spcPct val="0"/>
              </a:spcBef>
            </a:pPr>
          </a:p>
        </p:txBody>
      </p:sp>
      <p:sp>
        <p:nvSpPr>
          <p:cNvPr name="AutoShape 8" id="8"/>
          <p:cNvSpPr/>
          <p:nvPr/>
        </p:nvSpPr>
        <p:spPr>
          <a:xfrm>
            <a:off x="4420830" y="6252711"/>
            <a:ext cx="9695886" cy="3782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4702327" y="4338432"/>
            <a:ext cx="9036293" cy="1890467"/>
          </a:xfrm>
          <a:prstGeom prst="rect">
            <a:avLst/>
          </a:prstGeom>
        </p:spPr>
        <p:txBody>
          <a:bodyPr anchor="t" rtlCol="false" tIns="0" lIns="0" bIns="0" rIns="0">
            <a:spAutoFit/>
          </a:bodyPr>
          <a:lstStyle/>
          <a:p>
            <a:pPr algn="ctr">
              <a:lnSpc>
                <a:spcPts val="3752"/>
              </a:lnSpc>
            </a:pPr>
            <a:r>
              <a:rPr lang="en-US" sz="2719">
                <a:solidFill>
                  <a:srgbClr val="4BD1FB"/>
                </a:solidFill>
                <a:latin typeface="DM Sans"/>
              </a:rPr>
              <a:t>Market Comparison:</a:t>
            </a:r>
          </a:p>
          <a:p>
            <a:pPr algn="ctr">
              <a:lnSpc>
                <a:spcPts val="3752"/>
              </a:lnSpc>
            </a:pPr>
            <a:r>
              <a:rPr lang="en-US" sz="2719">
                <a:solidFill>
                  <a:srgbClr val="FFFFFF"/>
                </a:solidFill>
                <a:latin typeface="DM Sans"/>
              </a:rPr>
              <a:t>Users can compare sales and profitability across different markets, guiding strategic decisions.</a:t>
            </a:r>
          </a:p>
          <a:p>
            <a:pPr algn="ctr" marL="0" indent="0" lvl="0">
              <a:lnSpc>
                <a:spcPts val="3752"/>
              </a:lnSpc>
              <a:spcBef>
                <a:spcPct val="0"/>
              </a:spcBef>
            </a:pPr>
          </a:p>
        </p:txBody>
      </p:sp>
      <p:sp>
        <p:nvSpPr>
          <p:cNvPr name="TextBox 10" id="10"/>
          <p:cNvSpPr txBox="true"/>
          <p:nvPr/>
        </p:nvSpPr>
        <p:spPr>
          <a:xfrm rot="0">
            <a:off x="4686680" y="6800119"/>
            <a:ext cx="9368459" cy="3243993"/>
          </a:xfrm>
          <a:prstGeom prst="rect">
            <a:avLst/>
          </a:prstGeom>
        </p:spPr>
        <p:txBody>
          <a:bodyPr anchor="t" rtlCol="false" tIns="0" lIns="0" bIns="0" rIns="0">
            <a:spAutoFit/>
          </a:bodyPr>
          <a:lstStyle/>
          <a:p>
            <a:pPr algn="ctr">
              <a:lnSpc>
                <a:spcPts val="3693"/>
              </a:lnSpc>
            </a:pPr>
            <a:r>
              <a:rPr lang="en-US" sz="2676">
                <a:solidFill>
                  <a:srgbClr val="4BD1FB"/>
                </a:solidFill>
                <a:latin typeface="DM Sans Bold"/>
              </a:rPr>
              <a:t>Time Period Analysis: </a:t>
            </a:r>
          </a:p>
          <a:p>
            <a:pPr algn="ctr">
              <a:lnSpc>
                <a:spcPts val="3693"/>
              </a:lnSpc>
            </a:pPr>
            <a:r>
              <a:rPr lang="en-US" sz="2676">
                <a:solidFill>
                  <a:srgbClr val="FFFBFB"/>
                </a:solidFill>
                <a:latin typeface="DM Sans Bold"/>
              </a:rPr>
              <a:t> Users can examine profitability over different time frames, from yearly to monthly, uncovering trends and seasonal variations.</a:t>
            </a:r>
          </a:p>
          <a:p>
            <a:pPr algn="ctr">
              <a:lnSpc>
                <a:spcPts val="3693"/>
              </a:lnSpc>
            </a:pPr>
          </a:p>
          <a:p>
            <a:pPr algn="ctr">
              <a:lnSpc>
                <a:spcPts val="3693"/>
              </a:lnSpc>
            </a:pPr>
          </a:p>
          <a:p>
            <a:pPr algn="ctr" marL="0" indent="0" lvl="0">
              <a:lnSpc>
                <a:spcPts val="3693"/>
              </a:lnSpc>
              <a:spcBef>
                <a:spcPct val="0"/>
              </a:spcBef>
            </a:pPr>
          </a:p>
        </p:txBody>
      </p:sp>
      <p:sp>
        <p:nvSpPr>
          <p:cNvPr name="AutoShape 11" id="11"/>
          <p:cNvSpPr/>
          <p:nvPr/>
        </p:nvSpPr>
        <p:spPr>
          <a:xfrm>
            <a:off x="5003198" y="9234487"/>
            <a:ext cx="8735422" cy="0"/>
          </a:xfrm>
          <a:prstGeom prst="line">
            <a:avLst/>
          </a:prstGeom>
          <a:ln cap="flat" w="47625">
            <a:solidFill>
              <a:srgbClr val="145DA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4702327" y="244417"/>
            <a:ext cx="8863879" cy="1555627"/>
          </a:xfrm>
          <a:prstGeom prst="rect">
            <a:avLst/>
          </a:prstGeom>
        </p:spPr>
        <p:txBody>
          <a:bodyPr anchor="t" rtlCol="false" tIns="0" lIns="0" bIns="0" rIns="0">
            <a:spAutoFit/>
          </a:bodyPr>
          <a:lstStyle/>
          <a:p>
            <a:pPr algn="ctr" marL="0" indent="0" lvl="0">
              <a:lnSpc>
                <a:spcPts val="6113"/>
              </a:lnSpc>
              <a:spcBef>
                <a:spcPct val="0"/>
              </a:spcBef>
            </a:pPr>
            <a:r>
              <a:rPr lang="en-US" sz="5094">
                <a:solidFill>
                  <a:srgbClr val="FFFFFF"/>
                </a:solidFill>
                <a:latin typeface="Now Bold"/>
              </a:rPr>
              <a:t>KEY CUSTOMER IDENTIFICATION</a:t>
            </a:r>
          </a:p>
        </p:txBody>
      </p:sp>
      <p:sp>
        <p:nvSpPr>
          <p:cNvPr name="TextBox 7" id="7"/>
          <p:cNvSpPr txBox="true"/>
          <p:nvPr/>
        </p:nvSpPr>
        <p:spPr>
          <a:xfrm rot="0">
            <a:off x="4748746" y="1949154"/>
            <a:ext cx="8790508" cy="2046466"/>
          </a:xfrm>
          <a:prstGeom prst="rect">
            <a:avLst/>
          </a:prstGeom>
        </p:spPr>
        <p:txBody>
          <a:bodyPr anchor="t" rtlCol="false" tIns="0" lIns="0" bIns="0" rIns="0">
            <a:spAutoFit/>
          </a:bodyPr>
          <a:lstStyle/>
          <a:p>
            <a:pPr algn="ctr">
              <a:lnSpc>
                <a:spcPts val="4110"/>
              </a:lnSpc>
            </a:pPr>
            <a:r>
              <a:rPr lang="en-US" sz="2978">
                <a:solidFill>
                  <a:srgbClr val="4BD1FB"/>
                </a:solidFill>
                <a:latin typeface="DM Sans"/>
              </a:rPr>
              <a:t>Data Integration:</a:t>
            </a:r>
          </a:p>
          <a:p>
            <a:pPr algn="ctr">
              <a:lnSpc>
                <a:spcPts val="4110"/>
              </a:lnSpc>
            </a:pPr>
            <a:r>
              <a:rPr lang="en-US" sz="2978">
                <a:solidFill>
                  <a:srgbClr val="FFFBFB"/>
                </a:solidFill>
                <a:latin typeface="DM Sans"/>
              </a:rPr>
              <a:t> Relevant customer data and sales details will be extracted from the merchant sales system.</a:t>
            </a:r>
          </a:p>
          <a:p>
            <a:pPr algn="ctr" marL="0" indent="0" lvl="0">
              <a:lnSpc>
                <a:spcPts val="4110"/>
              </a:lnSpc>
              <a:spcBef>
                <a:spcPct val="0"/>
              </a:spcBef>
            </a:pPr>
          </a:p>
        </p:txBody>
      </p:sp>
      <p:sp>
        <p:nvSpPr>
          <p:cNvPr name="AutoShape 8" id="8"/>
          <p:cNvSpPr/>
          <p:nvPr/>
        </p:nvSpPr>
        <p:spPr>
          <a:xfrm>
            <a:off x="4420830" y="6252711"/>
            <a:ext cx="9695886" cy="3782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4702327" y="4338432"/>
            <a:ext cx="9036293" cy="1414217"/>
          </a:xfrm>
          <a:prstGeom prst="rect">
            <a:avLst/>
          </a:prstGeom>
        </p:spPr>
        <p:txBody>
          <a:bodyPr anchor="t" rtlCol="false" tIns="0" lIns="0" bIns="0" rIns="0">
            <a:spAutoFit/>
          </a:bodyPr>
          <a:lstStyle/>
          <a:p>
            <a:pPr algn="ctr">
              <a:lnSpc>
                <a:spcPts val="3752"/>
              </a:lnSpc>
            </a:pPr>
            <a:r>
              <a:rPr lang="en-US" sz="2719">
                <a:solidFill>
                  <a:srgbClr val="4BD1FB"/>
                </a:solidFill>
                <a:latin typeface="DM Sans"/>
              </a:rPr>
              <a:t>Market Comparison:</a:t>
            </a:r>
          </a:p>
          <a:p>
            <a:pPr algn="ctr" marL="0" indent="0" lvl="0">
              <a:lnSpc>
                <a:spcPts val="3752"/>
              </a:lnSpc>
              <a:spcBef>
                <a:spcPct val="0"/>
              </a:spcBef>
            </a:pPr>
            <a:r>
              <a:rPr lang="en-US" sz="2719">
                <a:solidFill>
                  <a:srgbClr val="FFFFFF"/>
                </a:solidFill>
                <a:latin typeface="DM Sans"/>
              </a:rPr>
              <a:t>he system will calculate unit sales, dollar sales, cost, and margin for each product and wine type.</a:t>
            </a:r>
          </a:p>
        </p:txBody>
      </p:sp>
      <p:sp>
        <p:nvSpPr>
          <p:cNvPr name="TextBox 10" id="10"/>
          <p:cNvSpPr txBox="true"/>
          <p:nvPr/>
        </p:nvSpPr>
        <p:spPr>
          <a:xfrm rot="0">
            <a:off x="4686680" y="6800119"/>
            <a:ext cx="9368459" cy="3710718"/>
          </a:xfrm>
          <a:prstGeom prst="rect">
            <a:avLst/>
          </a:prstGeom>
        </p:spPr>
        <p:txBody>
          <a:bodyPr anchor="t" rtlCol="false" tIns="0" lIns="0" bIns="0" rIns="0">
            <a:spAutoFit/>
          </a:bodyPr>
          <a:lstStyle/>
          <a:p>
            <a:pPr algn="ctr">
              <a:lnSpc>
                <a:spcPts val="3693"/>
              </a:lnSpc>
            </a:pPr>
            <a:r>
              <a:rPr lang="en-US" sz="2676">
                <a:solidFill>
                  <a:srgbClr val="4BD1FB"/>
                </a:solidFill>
                <a:latin typeface="DM Sans Bold"/>
              </a:rPr>
              <a:t>Time Period Analysis: </a:t>
            </a:r>
          </a:p>
          <a:p>
            <a:pPr algn="ctr">
              <a:lnSpc>
                <a:spcPts val="3693"/>
              </a:lnSpc>
            </a:pPr>
            <a:r>
              <a:rPr lang="en-US" sz="2676">
                <a:solidFill>
                  <a:srgbClr val="FFFBFB"/>
                </a:solidFill>
                <a:latin typeface="DM Sans Bold"/>
              </a:rPr>
              <a:t>  Users can examine profitability over different time frames, from yearly to monthly, uncovering trends and seasonal variations.</a:t>
            </a:r>
          </a:p>
          <a:p>
            <a:pPr algn="ctr">
              <a:lnSpc>
                <a:spcPts val="3693"/>
              </a:lnSpc>
            </a:pPr>
          </a:p>
          <a:p>
            <a:pPr algn="ctr">
              <a:lnSpc>
                <a:spcPts val="3693"/>
              </a:lnSpc>
            </a:pPr>
          </a:p>
          <a:p>
            <a:pPr algn="ctr">
              <a:lnSpc>
                <a:spcPts val="3693"/>
              </a:lnSpc>
            </a:pPr>
          </a:p>
          <a:p>
            <a:pPr algn="ctr" marL="0" indent="0" lvl="0">
              <a:lnSpc>
                <a:spcPts val="3693"/>
              </a:lnSpc>
              <a:spcBef>
                <a:spcPct val="0"/>
              </a:spcBef>
            </a:pPr>
          </a:p>
        </p:txBody>
      </p:sp>
      <p:sp>
        <p:nvSpPr>
          <p:cNvPr name="AutoShape 11" id="11"/>
          <p:cNvSpPr/>
          <p:nvPr/>
        </p:nvSpPr>
        <p:spPr>
          <a:xfrm>
            <a:off x="5003198" y="9234487"/>
            <a:ext cx="8735422" cy="0"/>
          </a:xfrm>
          <a:prstGeom prst="line">
            <a:avLst/>
          </a:prstGeom>
          <a:ln cap="flat" w="47625">
            <a:solidFill>
              <a:srgbClr val="145DA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4702327" y="244417"/>
            <a:ext cx="8863879" cy="1559041"/>
          </a:xfrm>
          <a:prstGeom prst="rect">
            <a:avLst/>
          </a:prstGeom>
        </p:spPr>
        <p:txBody>
          <a:bodyPr anchor="t" rtlCol="false" tIns="0" lIns="0" bIns="0" rIns="0">
            <a:spAutoFit/>
          </a:bodyPr>
          <a:lstStyle/>
          <a:p>
            <a:pPr algn="ctr" marL="0" indent="0" lvl="0">
              <a:lnSpc>
                <a:spcPts val="6113"/>
              </a:lnSpc>
              <a:spcBef>
                <a:spcPct val="0"/>
              </a:spcBef>
            </a:pPr>
            <a:r>
              <a:rPr lang="en-US" sz="5094">
                <a:solidFill>
                  <a:srgbClr val="FFFFFF"/>
                </a:solidFill>
                <a:latin typeface="Now Bold"/>
              </a:rPr>
              <a:t>MARKET PROFITABILITY ASSESSMENT</a:t>
            </a:r>
          </a:p>
        </p:txBody>
      </p:sp>
      <p:sp>
        <p:nvSpPr>
          <p:cNvPr name="TextBox 7" id="7"/>
          <p:cNvSpPr txBox="true"/>
          <p:nvPr/>
        </p:nvSpPr>
        <p:spPr>
          <a:xfrm rot="0">
            <a:off x="4748746" y="1949154"/>
            <a:ext cx="8790508" cy="2560816"/>
          </a:xfrm>
          <a:prstGeom prst="rect">
            <a:avLst/>
          </a:prstGeom>
        </p:spPr>
        <p:txBody>
          <a:bodyPr anchor="t" rtlCol="false" tIns="0" lIns="0" bIns="0" rIns="0">
            <a:spAutoFit/>
          </a:bodyPr>
          <a:lstStyle/>
          <a:p>
            <a:pPr algn="ctr">
              <a:lnSpc>
                <a:spcPts val="4110"/>
              </a:lnSpc>
            </a:pPr>
            <a:r>
              <a:rPr lang="en-US" sz="2978">
                <a:solidFill>
                  <a:srgbClr val="4BD1FB"/>
                </a:solidFill>
                <a:latin typeface="DM Sans"/>
              </a:rPr>
              <a:t>Data Integration:</a:t>
            </a:r>
          </a:p>
          <a:p>
            <a:pPr algn="ctr">
              <a:lnSpc>
                <a:spcPts val="4110"/>
              </a:lnSpc>
            </a:pPr>
            <a:r>
              <a:rPr lang="en-US" sz="2978">
                <a:solidFill>
                  <a:srgbClr val="FFFBFB"/>
                </a:solidFill>
                <a:latin typeface="DM Sans"/>
              </a:rPr>
              <a:t>Sales data from various markets, including California, the rest of the US, and international markets, will be gathered.</a:t>
            </a:r>
          </a:p>
          <a:p>
            <a:pPr algn="ctr" marL="0" indent="0" lvl="0">
              <a:lnSpc>
                <a:spcPts val="4110"/>
              </a:lnSpc>
              <a:spcBef>
                <a:spcPct val="0"/>
              </a:spcBef>
            </a:pPr>
          </a:p>
        </p:txBody>
      </p:sp>
      <p:sp>
        <p:nvSpPr>
          <p:cNvPr name="AutoShape 8" id="8"/>
          <p:cNvSpPr/>
          <p:nvPr/>
        </p:nvSpPr>
        <p:spPr>
          <a:xfrm>
            <a:off x="4420830" y="6252711"/>
            <a:ext cx="9695886" cy="3782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4702327" y="4338432"/>
            <a:ext cx="9036293" cy="1890467"/>
          </a:xfrm>
          <a:prstGeom prst="rect">
            <a:avLst/>
          </a:prstGeom>
        </p:spPr>
        <p:txBody>
          <a:bodyPr anchor="t" rtlCol="false" tIns="0" lIns="0" bIns="0" rIns="0">
            <a:spAutoFit/>
          </a:bodyPr>
          <a:lstStyle/>
          <a:p>
            <a:pPr algn="ctr">
              <a:lnSpc>
                <a:spcPts val="3752"/>
              </a:lnSpc>
            </a:pPr>
            <a:r>
              <a:rPr lang="en-US" sz="2719">
                <a:solidFill>
                  <a:srgbClr val="4BD1FB"/>
                </a:solidFill>
                <a:latin typeface="DM Sans"/>
              </a:rPr>
              <a:t>Market Comparison:</a:t>
            </a:r>
          </a:p>
          <a:p>
            <a:pPr algn="ctr">
              <a:lnSpc>
                <a:spcPts val="3752"/>
              </a:lnSpc>
            </a:pPr>
            <a:r>
              <a:rPr lang="en-US" sz="2719">
                <a:solidFill>
                  <a:srgbClr val="FFFFFF"/>
                </a:solidFill>
                <a:latin typeface="DM Sans"/>
              </a:rPr>
              <a:t>Users can compare sales and profitability across different markets, guiding strategic decisions.</a:t>
            </a:r>
          </a:p>
          <a:p>
            <a:pPr algn="ctr" marL="0" indent="0" lvl="0">
              <a:lnSpc>
                <a:spcPts val="3752"/>
              </a:lnSpc>
              <a:spcBef>
                <a:spcPct val="0"/>
              </a:spcBef>
            </a:pPr>
          </a:p>
        </p:txBody>
      </p:sp>
      <p:sp>
        <p:nvSpPr>
          <p:cNvPr name="TextBox 10" id="10"/>
          <p:cNvSpPr txBox="true"/>
          <p:nvPr/>
        </p:nvSpPr>
        <p:spPr>
          <a:xfrm rot="0">
            <a:off x="4686680" y="6800119"/>
            <a:ext cx="9368459" cy="3243993"/>
          </a:xfrm>
          <a:prstGeom prst="rect">
            <a:avLst/>
          </a:prstGeom>
        </p:spPr>
        <p:txBody>
          <a:bodyPr anchor="t" rtlCol="false" tIns="0" lIns="0" bIns="0" rIns="0">
            <a:spAutoFit/>
          </a:bodyPr>
          <a:lstStyle/>
          <a:p>
            <a:pPr algn="ctr">
              <a:lnSpc>
                <a:spcPts val="3693"/>
              </a:lnSpc>
            </a:pPr>
            <a:r>
              <a:rPr lang="en-US" sz="2676">
                <a:solidFill>
                  <a:srgbClr val="4BD1FB"/>
                </a:solidFill>
                <a:latin typeface="DM Sans Bold"/>
              </a:rPr>
              <a:t>Time Period Analysis: </a:t>
            </a:r>
          </a:p>
          <a:p>
            <a:pPr algn="ctr">
              <a:lnSpc>
                <a:spcPts val="3693"/>
              </a:lnSpc>
            </a:pPr>
            <a:r>
              <a:rPr lang="en-US" sz="2676">
                <a:solidFill>
                  <a:srgbClr val="FFFBFB"/>
                </a:solidFill>
                <a:latin typeface="DM Sans Bold"/>
              </a:rPr>
              <a:t>The system enables monitoring market performance over various time frames, allowing for trend identification.</a:t>
            </a:r>
          </a:p>
          <a:p>
            <a:pPr algn="ctr">
              <a:lnSpc>
                <a:spcPts val="3693"/>
              </a:lnSpc>
            </a:pPr>
          </a:p>
          <a:p>
            <a:pPr algn="ctr">
              <a:lnSpc>
                <a:spcPts val="3693"/>
              </a:lnSpc>
            </a:pPr>
          </a:p>
          <a:p>
            <a:pPr algn="ctr" marL="0" indent="0" lvl="0">
              <a:lnSpc>
                <a:spcPts val="3693"/>
              </a:lnSpc>
              <a:spcBef>
                <a:spcPct val="0"/>
              </a:spcBef>
            </a:pPr>
          </a:p>
        </p:txBody>
      </p:sp>
      <p:sp>
        <p:nvSpPr>
          <p:cNvPr name="AutoShape 11" id="11"/>
          <p:cNvSpPr/>
          <p:nvPr/>
        </p:nvSpPr>
        <p:spPr>
          <a:xfrm>
            <a:off x="5003198" y="9234487"/>
            <a:ext cx="8735422" cy="0"/>
          </a:xfrm>
          <a:prstGeom prst="line">
            <a:avLst/>
          </a:prstGeom>
          <a:ln cap="flat" w="47625">
            <a:solidFill>
              <a:srgbClr val="145DA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99382" y="-54747"/>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3034851" y="492012"/>
            <a:ext cx="6047364" cy="536688"/>
          </a:xfrm>
          <a:prstGeom prst="rect">
            <a:avLst/>
          </a:prstGeom>
        </p:spPr>
        <p:txBody>
          <a:bodyPr anchor="t" rtlCol="false" tIns="0" lIns="0" bIns="0" rIns="0">
            <a:spAutoFit/>
          </a:bodyPr>
          <a:lstStyle/>
          <a:p>
            <a:pPr algn="ctr" marL="0" indent="0" lvl="0">
              <a:lnSpc>
                <a:spcPts val="4204"/>
              </a:lnSpc>
              <a:spcBef>
                <a:spcPct val="0"/>
              </a:spcBef>
            </a:pPr>
            <a:r>
              <a:rPr lang="en-US" sz="3503">
                <a:solidFill>
                  <a:srgbClr val="FFFFFF"/>
                </a:solidFill>
                <a:latin typeface="Now Bold"/>
              </a:rPr>
              <a:t>ADDITIONAL FEATURES:</a:t>
            </a:r>
          </a:p>
        </p:txBody>
      </p:sp>
      <p:sp>
        <p:nvSpPr>
          <p:cNvPr name="TextBox 10" id="10"/>
          <p:cNvSpPr txBox="true"/>
          <p:nvPr/>
        </p:nvSpPr>
        <p:spPr>
          <a:xfrm rot="0">
            <a:off x="2528166" y="1419862"/>
            <a:ext cx="7060733" cy="7257448"/>
          </a:xfrm>
          <a:prstGeom prst="rect">
            <a:avLst/>
          </a:prstGeom>
        </p:spPr>
        <p:txBody>
          <a:bodyPr anchor="t" rtlCol="false" tIns="0" lIns="0" bIns="0" rIns="0">
            <a:spAutoFit/>
          </a:bodyPr>
          <a:lstStyle/>
          <a:p>
            <a:pPr>
              <a:lnSpc>
                <a:spcPts val="4291"/>
              </a:lnSpc>
              <a:spcBef>
                <a:spcPct val="0"/>
              </a:spcBef>
            </a:pPr>
            <a:r>
              <a:rPr lang="en-US" sz="3109">
                <a:solidFill>
                  <a:srgbClr val="FFFBFB"/>
                </a:solidFill>
                <a:latin typeface="DM Sans Bold"/>
              </a:rPr>
              <a:t>Data Visualization</a:t>
            </a:r>
          </a:p>
          <a:p>
            <a:pPr>
              <a:lnSpc>
                <a:spcPts val="4291"/>
              </a:lnSpc>
              <a:spcBef>
                <a:spcPct val="0"/>
              </a:spcBef>
            </a:pPr>
          </a:p>
          <a:p>
            <a:pPr>
              <a:lnSpc>
                <a:spcPts val="4291"/>
              </a:lnSpc>
              <a:spcBef>
                <a:spcPct val="0"/>
              </a:spcBef>
            </a:pPr>
            <a:r>
              <a:rPr lang="en-US" sz="3109">
                <a:solidFill>
                  <a:srgbClr val="FFFFFF"/>
                </a:solidFill>
                <a:latin typeface="DM Sans Bold"/>
              </a:rPr>
              <a:t>Forecasting and Predictive Analytics</a:t>
            </a:r>
          </a:p>
          <a:p>
            <a:pPr>
              <a:lnSpc>
                <a:spcPts val="4291"/>
              </a:lnSpc>
              <a:spcBef>
                <a:spcPct val="0"/>
              </a:spcBef>
            </a:pPr>
          </a:p>
          <a:p>
            <a:pPr>
              <a:lnSpc>
                <a:spcPts val="4291"/>
              </a:lnSpc>
              <a:spcBef>
                <a:spcPct val="0"/>
              </a:spcBef>
            </a:pPr>
            <a:r>
              <a:rPr lang="en-US" sz="3109">
                <a:solidFill>
                  <a:srgbClr val="FFFFFF"/>
                </a:solidFill>
                <a:latin typeface="DM Sans Bold"/>
              </a:rPr>
              <a:t>Data Drill-Down</a:t>
            </a:r>
          </a:p>
          <a:p>
            <a:pPr>
              <a:lnSpc>
                <a:spcPts val="4291"/>
              </a:lnSpc>
              <a:spcBef>
                <a:spcPct val="0"/>
              </a:spcBef>
            </a:pPr>
          </a:p>
          <a:p>
            <a:pPr>
              <a:lnSpc>
                <a:spcPts val="4291"/>
              </a:lnSpc>
              <a:spcBef>
                <a:spcPct val="0"/>
              </a:spcBef>
            </a:pPr>
            <a:r>
              <a:rPr lang="en-US" sz="3109">
                <a:solidFill>
                  <a:srgbClr val="FFFFFF"/>
                </a:solidFill>
                <a:latin typeface="DM Sans Bold"/>
              </a:rPr>
              <a:t>Data Security and Access Control</a:t>
            </a:r>
          </a:p>
          <a:p>
            <a:pPr>
              <a:lnSpc>
                <a:spcPts val="4291"/>
              </a:lnSpc>
              <a:spcBef>
                <a:spcPct val="0"/>
              </a:spcBef>
            </a:pPr>
          </a:p>
          <a:p>
            <a:pPr>
              <a:lnSpc>
                <a:spcPts val="4291"/>
              </a:lnSpc>
              <a:spcBef>
                <a:spcPct val="0"/>
              </a:spcBef>
            </a:pPr>
            <a:r>
              <a:rPr lang="en-US" sz="3109">
                <a:solidFill>
                  <a:srgbClr val="FFFFFF"/>
                </a:solidFill>
                <a:latin typeface="DM Sans Bold"/>
              </a:rPr>
              <a:t>Mobile Compatibility</a:t>
            </a:r>
          </a:p>
          <a:p>
            <a:pPr>
              <a:lnSpc>
                <a:spcPts val="4291"/>
              </a:lnSpc>
              <a:spcBef>
                <a:spcPct val="0"/>
              </a:spcBef>
            </a:pPr>
          </a:p>
          <a:p>
            <a:pPr>
              <a:lnSpc>
                <a:spcPts val="4291"/>
              </a:lnSpc>
              <a:spcBef>
                <a:spcPct val="0"/>
              </a:spcBef>
            </a:pPr>
            <a:r>
              <a:rPr lang="en-US" sz="3109">
                <a:solidFill>
                  <a:srgbClr val="FFFFFF"/>
                </a:solidFill>
                <a:latin typeface="DM Sans Bold"/>
              </a:rPr>
              <a:t>Alerts and Notifications</a:t>
            </a:r>
          </a:p>
          <a:p>
            <a:pPr>
              <a:lnSpc>
                <a:spcPts val="4291"/>
              </a:lnSpc>
              <a:spcBef>
                <a:spcPct val="0"/>
              </a:spcBef>
            </a:pPr>
          </a:p>
          <a:p>
            <a:pPr>
              <a:lnSpc>
                <a:spcPts val="4291"/>
              </a:lnSpc>
              <a:spcBef>
                <a:spcPct val="0"/>
              </a:spcBef>
            </a:pPr>
            <a:r>
              <a:rPr lang="en-US" sz="3109">
                <a:solidFill>
                  <a:srgbClr val="FFFFFF"/>
                </a:solidFill>
                <a:latin typeface="DM Sans Bold"/>
              </a:rPr>
              <a:t>Ad-hoc Querying</a:t>
            </a:r>
          </a:p>
          <a:p>
            <a:pPr>
              <a:lnSpc>
                <a:spcPts val="1531"/>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7159728" y="3574441"/>
            <a:ext cx="0" cy="4676296"/>
          </a:xfrm>
          <a:prstGeom prst="line">
            <a:avLst/>
          </a:prstGeom>
          <a:ln cap="flat" w="47625">
            <a:solidFill>
              <a:srgbClr val="FFFFFF"/>
            </a:solidFill>
            <a:prstDash val="solid"/>
            <a:headEnd type="none" len="sm" w="sm"/>
            <a:tailEnd type="none" len="sm" w="sm"/>
          </a:ln>
        </p:spPr>
      </p:sp>
      <p:sp>
        <p:nvSpPr>
          <p:cNvPr name="TextBox 3" id="3"/>
          <p:cNvSpPr txBox="true"/>
          <p:nvPr/>
        </p:nvSpPr>
        <p:spPr>
          <a:xfrm rot="0">
            <a:off x="7780685" y="6316471"/>
            <a:ext cx="4026849" cy="1546808"/>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rPr>
              <a:t>The main concern for reporting is efficiency due to its time-saving part of aggregating data.</a:t>
            </a:r>
          </a:p>
        </p:txBody>
      </p:sp>
      <p:sp>
        <p:nvSpPr>
          <p:cNvPr name="Freeform 4" id="4"/>
          <p:cNvSpPr/>
          <p:nvPr/>
        </p:nvSpPr>
        <p:spPr>
          <a:xfrm flipH="false" flipV="false" rot="0">
            <a:off x="9288262" y="3838895"/>
            <a:ext cx="837406" cy="1212035"/>
          </a:xfrm>
          <a:custGeom>
            <a:avLst/>
            <a:gdLst/>
            <a:ahLst/>
            <a:cxnLst/>
            <a:rect r="r" b="b" t="t" l="l"/>
            <a:pathLst>
              <a:path h="1212035" w="837406">
                <a:moveTo>
                  <a:pt x="0" y="0"/>
                </a:moveTo>
                <a:lnTo>
                  <a:pt x="837406" y="0"/>
                </a:lnTo>
                <a:lnTo>
                  <a:pt x="837406" y="1212036"/>
                </a:lnTo>
                <a:lnTo>
                  <a:pt x="0" y="1212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98148" y="3849337"/>
            <a:ext cx="1197170" cy="1210374"/>
          </a:xfrm>
          <a:custGeom>
            <a:avLst/>
            <a:gdLst/>
            <a:ahLst/>
            <a:cxnLst/>
            <a:rect r="r" b="b" t="t" l="l"/>
            <a:pathLst>
              <a:path h="1210374" w="1197170">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81160" y="9258300"/>
            <a:ext cx="13457996" cy="3264379"/>
            <a:chOff x="0" y="0"/>
            <a:chExt cx="17943995" cy="4352506"/>
          </a:xfrm>
        </p:grpSpPr>
        <p:sp>
          <p:nvSpPr>
            <p:cNvPr name="Freeform 7" id="7"/>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9" id="9"/>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Freeform 11" id="11"/>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2" id="12"/>
          <p:cNvGrpSpPr>
            <a:grpSpLocks noChangeAspect="true"/>
          </p:cNvGrpSpPr>
          <p:nvPr/>
        </p:nvGrpSpPr>
        <p:grpSpPr>
          <a:xfrm rot="0">
            <a:off x="11807534" y="0"/>
            <a:ext cx="6254290" cy="10287000"/>
            <a:chOff x="0" y="0"/>
            <a:chExt cx="3860673" cy="6350000"/>
          </a:xfrm>
        </p:grpSpPr>
        <p:sp>
          <p:nvSpPr>
            <p:cNvPr name="Freeform 13" id="13"/>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9"/>
              <a:stretch>
                <a:fillRect l="-73436" t="0" r="-73436" b="0"/>
              </a:stretch>
            </a:blipFill>
          </p:spPr>
        </p:sp>
      </p:grpSp>
      <p:sp>
        <p:nvSpPr>
          <p:cNvPr name="Freeform 14" id="1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5" id="15"/>
          <p:cNvGrpSpPr/>
          <p:nvPr/>
        </p:nvGrpSpPr>
        <p:grpSpPr>
          <a:xfrm rot="-10800000">
            <a:off x="15966396" y="9258300"/>
            <a:ext cx="13457996" cy="3264379"/>
            <a:chOff x="0" y="0"/>
            <a:chExt cx="17943995" cy="4352506"/>
          </a:xfrm>
        </p:grpSpPr>
        <p:sp>
          <p:nvSpPr>
            <p:cNvPr name="Freeform 16" id="16"/>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18" id="18"/>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TextBox 20" id="20"/>
          <p:cNvSpPr txBox="true"/>
          <p:nvPr/>
        </p:nvSpPr>
        <p:spPr>
          <a:xfrm rot="0">
            <a:off x="3524195" y="2017041"/>
            <a:ext cx="6977998" cy="1222542"/>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DATA MODEL</a:t>
            </a:r>
          </a:p>
        </p:txBody>
      </p:sp>
      <p:sp>
        <p:nvSpPr>
          <p:cNvPr name="TextBox 21" id="21"/>
          <p:cNvSpPr txBox="true"/>
          <p:nvPr/>
        </p:nvSpPr>
        <p:spPr>
          <a:xfrm rot="0">
            <a:off x="2701743" y="6335692"/>
            <a:ext cx="4026849" cy="1546808"/>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rPr>
              <a:t>In OLAP, focus on high understandability, flexible data analysis, and reporting efficiency.  </a:t>
            </a:r>
          </a:p>
        </p:txBody>
      </p:sp>
      <p:sp>
        <p:nvSpPr>
          <p:cNvPr name="TextBox 22" id="22"/>
          <p:cNvSpPr txBox="true"/>
          <p:nvPr/>
        </p:nvSpPr>
        <p:spPr>
          <a:xfrm rot="0">
            <a:off x="2783309" y="5635441"/>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Bold"/>
              </a:rPr>
              <a:t>HIGH UNDERSTANDIBILITY</a:t>
            </a:r>
          </a:p>
        </p:txBody>
      </p:sp>
      <p:sp>
        <p:nvSpPr>
          <p:cNvPr name="TextBox 23" id="23"/>
          <p:cNvSpPr txBox="true"/>
          <p:nvPr/>
        </p:nvSpPr>
        <p:spPr>
          <a:xfrm rot="0">
            <a:off x="7693540" y="5635441"/>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Bold"/>
              </a:rPr>
              <a:t>DATA AGGREGATION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75317" y="68398"/>
            <a:ext cx="11312683" cy="10218602"/>
            <a:chOff x="0" y="0"/>
            <a:chExt cx="4294099" cy="3878805"/>
          </a:xfrm>
        </p:grpSpPr>
        <p:sp>
          <p:nvSpPr>
            <p:cNvPr name="Freeform 4" id="4"/>
            <p:cNvSpPr/>
            <p:nvPr/>
          </p:nvSpPr>
          <p:spPr>
            <a:xfrm flipH="false" flipV="false" rot="0">
              <a:off x="0" y="0"/>
              <a:ext cx="4294099" cy="3878805"/>
            </a:xfrm>
            <a:custGeom>
              <a:avLst/>
              <a:gdLst/>
              <a:ahLst/>
              <a:cxnLst/>
              <a:rect r="r" b="b" t="t" l="l"/>
              <a:pathLst>
                <a:path h="3878805" w="4294099">
                  <a:moveTo>
                    <a:pt x="0" y="0"/>
                  </a:moveTo>
                  <a:lnTo>
                    <a:pt x="4294099" y="0"/>
                  </a:lnTo>
                  <a:lnTo>
                    <a:pt x="4294099" y="3878805"/>
                  </a:lnTo>
                  <a:lnTo>
                    <a:pt x="0" y="3878805"/>
                  </a:lnTo>
                  <a:close/>
                </a:path>
              </a:pathLst>
            </a:custGeom>
            <a:solidFill>
              <a:srgbClr val="FFFFFF"/>
            </a:solidFill>
            <a:ln w="9525">
              <a:solidFill>
                <a:srgbClr val="FFFFFF"/>
              </a:solid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52838" y="2139322"/>
            <a:ext cx="5299885" cy="976162"/>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Star Schema </a:t>
            </a:r>
          </a:p>
        </p:txBody>
      </p:sp>
      <p:sp>
        <p:nvSpPr>
          <p:cNvPr name="TextBox 8" id="8"/>
          <p:cNvSpPr txBox="true"/>
          <p:nvPr/>
        </p:nvSpPr>
        <p:spPr>
          <a:xfrm rot="0">
            <a:off x="315339" y="5950029"/>
            <a:ext cx="6259121" cy="847424"/>
          </a:xfrm>
          <a:prstGeom prst="rect">
            <a:avLst/>
          </a:prstGeom>
        </p:spPr>
        <p:txBody>
          <a:bodyPr anchor="t" rtlCol="false" tIns="0" lIns="0" bIns="0" rIns="0">
            <a:spAutoFit/>
          </a:bodyPr>
          <a:lstStyle/>
          <a:p>
            <a:pPr marL="362678" indent="-181339" lvl="1">
              <a:lnSpc>
                <a:spcPts val="2318"/>
              </a:lnSpc>
              <a:buFont typeface="Arial"/>
              <a:buChar char="•"/>
            </a:pPr>
            <a:r>
              <a:rPr lang="en-US" sz="1679">
                <a:solidFill>
                  <a:srgbClr val="FFFFFF"/>
                </a:solidFill>
                <a:latin typeface="DM Sans"/>
              </a:rPr>
              <a:t>Degenerate Dimensions </a:t>
            </a:r>
          </a:p>
          <a:p>
            <a:pPr marL="362678" indent="-181339" lvl="1">
              <a:lnSpc>
                <a:spcPts val="2318"/>
              </a:lnSpc>
              <a:buFont typeface="Arial"/>
              <a:buChar char="•"/>
            </a:pPr>
            <a:r>
              <a:rPr lang="en-US" sz="1679">
                <a:solidFill>
                  <a:srgbClr val="FFFFFF"/>
                </a:solidFill>
                <a:latin typeface="DM Sans Bold"/>
              </a:rPr>
              <a:t>Slowly Changing Dimensions (SCD)</a:t>
            </a:r>
          </a:p>
          <a:p>
            <a:pPr marL="362678" indent="-181339" lvl="1">
              <a:lnSpc>
                <a:spcPts val="2318"/>
              </a:lnSpc>
              <a:buFont typeface="Arial"/>
              <a:buChar char="•"/>
            </a:pPr>
            <a:r>
              <a:rPr lang="en-US" sz="1679">
                <a:solidFill>
                  <a:srgbClr val="FFFFFF"/>
                </a:solidFill>
                <a:latin typeface="DM Sans Bold"/>
              </a:rPr>
              <a:t>Fast-Changing Dimensions</a:t>
            </a:r>
          </a:p>
        </p:txBody>
      </p:sp>
      <p:sp>
        <p:nvSpPr>
          <p:cNvPr name="Freeform 9" id="9"/>
          <p:cNvSpPr/>
          <p:nvPr/>
        </p:nvSpPr>
        <p:spPr>
          <a:xfrm flipH="false" flipV="false" rot="0">
            <a:off x="6975317" y="264380"/>
            <a:ext cx="11312683" cy="9826638"/>
          </a:xfrm>
          <a:custGeom>
            <a:avLst/>
            <a:gdLst/>
            <a:ahLst/>
            <a:cxnLst/>
            <a:rect r="r" b="b" t="t" l="l"/>
            <a:pathLst>
              <a:path h="9826638" w="11312683">
                <a:moveTo>
                  <a:pt x="0" y="0"/>
                </a:moveTo>
                <a:lnTo>
                  <a:pt x="11312683" y="0"/>
                </a:lnTo>
                <a:lnTo>
                  <a:pt x="11312683" y="9826638"/>
                </a:lnTo>
                <a:lnTo>
                  <a:pt x="0" y="9826638"/>
                </a:lnTo>
                <a:lnTo>
                  <a:pt x="0" y="0"/>
                </a:lnTo>
                <a:close/>
              </a:path>
            </a:pathLst>
          </a:custGeom>
          <a:blipFill>
            <a:blip r:embed="rId4"/>
            <a:stretch>
              <a:fillRect l="0" t="-811" r="-5656" b="-811"/>
            </a:stretch>
          </a:blipFill>
        </p:spPr>
      </p:sp>
      <p:sp>
        <p:nvSpPr>
          <p:cNvPr name="TextBox 10" id="10"/>
          <p:cNvSpPr txBox="true"/>
          <p:nvPr/>
        </p:nvSpPr>
        <p:spPr>
          <a:xfrm rot="0">
            <a:off x="467739" y="3550802"/>
            <a:ext cx="6259121" cy="2276174"/>
          </a:xfrm>
          <a:prstGeom prst="rect">
            <a:avLst/>
          </a:prstGeom>
        </p:spPr>
        <p:txBody>
          <a:bodyPr anchor="t" rtlCol="false" tIns="0" lIns="0" bIns="0" rIns="0">
            <a:spAutoFit/>
          </a:bodyPr>
          <a:lstStyle/>
          <a:p>
            <a:pPr marL="362678" indent="-181339" lvl="1">
              <a:lnSpc>
                <a:spcPts val="2318"/>
              </a:lnSpc>
              <a:buFont typeface="Arial"/>
              <a:buChar char="•"/>
            </a:pPr>
            <a:r>
              <a:rPr lang="en-US" sz="1679">
                <a:solidFill>
                  <a:srgbClr val="FFFFFF"/>
                </a:solidFill>
                <a:latin typeface="DM Sans"/>
              </a:rPr>
              <a:t>Fact Table (Large Volume of Sales)</a:t>
            </a:r>
          </a:p>
          <a:p>
            <a:pPr marL="725356" indent="-241785" lvl="2">
              <a:lnSpc>
                <a:spcPts val="2318"/>
              </a:lnSpc>
              <a:buFont typeface="Arial"/>
              <a:buChar char="⚬"/>
            </a:pPr>
            <a:r>
              <a:rPr lang="en-US" sz="1679">
                <a:solidFill>
                  <a:srgbClr val="FFFFFF"/>
                </a:solidFill>
                <a:latin typeface="DM Sans"/>
              </a:rPr>
              <a:t>Sales_Order_Line_Fact</a:t>
            </a:r>
          </a:p>
          <a:p>
            <a:pPr marL="362678" indent="-181339" lvl="1">
              <a:lnSpc>
                <a:spcPts val="2318"/>
              </a:lnSpc>
              <a:buFont typeface="Arial"/>
              <a:buChar char="•"/>
            </a:pPr>
            <a:r>
              <a:rPr lang="en-US" sz="1679">
                <a:solidFill>
                  <a:srgbClr val="FFFFFF"/>
                </a:solidFill>
                <a:latin typeface="DM Sans"/>
              </a:rPr>
              <a:t>Dimension Tables (Descriptive Information)</a:t>
            </a:r>
          </a:p>
          <a:p>
            <a:pPr marL="725356" indent="-241785" lvl="2">
              <a:lnSpc>
                <a:spcPts val="2318"/>
              </a:lnSpc>
              <a:buFont typeface="Arial"/>
              <a:buChar char="⚬"/>
            </a:pPr>
            <a:r>
              <a:rPr lang="en-US" sz="1679">
                <a:solidFill>
                  <a:srgbClr val="FFFFFF"/>
                </a:solidFill>
                <a:latin typeface="DM Sans"/>
              </a:rPr>
              <a:t>Customer, Product, Vineyard, Date, and Market</a:t>
            </a:r>
          </a:p>
          <a:p>
            <a:pPr marL="362678" indent="-181339" lvl="1">
              <a:lnSpc>
                <a:spcPts val="2318"/>
              </a:lnSpc>
              <a:buFont typeface="Arial"/>
              <a:buChar char="•"/>
            </a:pPr>
            <a:r>
              <a:rPr lang="en-US" sz="1679">
                <a:solidFill>
                  <a:srgbClr val="FFFFFF"/>
                </a:solidFill>
                <a:latin typeface="DM Sans"/>
              </a:rPr>
              <a:t>No snow-flaking needed</a:t>
            </a:r>
          </a:p>
          <a:p>
            <a:pPr marL="725356" indent="-241785" lvl="2">
              <a:lnSpc>
                <a:spcPts val="2318"/>
              </a:lnSpc>
              <a:buFont typeface="Arial"/>
              <a:buChar char="⚬"/>
            </a:pPr>
            <a:r>
              <a:rPr lang="en-US" sz="1679">
                <a:solidFill>
                  <a:srgbClr val="FFFFFF"/>
                </a:solidFill>
                <a:latin typeface="DM Sans"/>
              </a:rPr>
              <a:t>No hierarchical relationships in dimension tables</a:t>
            </a:r>
          </a:p>
          <a:p>
            <a:pPr>
              <a:lnSpc>
                <a:spcPts val="2318"/>
              </a:lnSpc>
            </a:pPr>
          </a:p>
          <a:p>
            <a:pPr>
              <a:lnSpc>
                <a:spcPts val="231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DAFqJkTsuu4</dc:identifier>
  <dcterms:modified xsi:type="dcterms:W3CDTF">2011-08-01T06:04:30Z</dcterms:modified>
  <cp:revision>1</cp:revision>
  <dc:title>03</dc:title>
</cp:coreProperties>
</file>